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7"/>
  </p:handoutMasterIdLst>
  <p:sldIdLst>
    <p:sldId id="256" r:id="rId2"/>
    <p:sldId id="257" r:id="rId3"/>
    <p:sldId id="259" r:id="rId4"/>
    <p:sldId id="272" r:id="rId5"/>
    <p:sldId id="260" r:id="rId6"/>
    <p:sldId id="284" r:id="rId7"/>
    <p:sldId id="261" r:id="rId8"/>
    <p:sldId id="262" r:id="rId9"/>
    <p:sldId id="263" r:id="rId10"/>
    <p:sldId id="264" r:id="rId11"/>
    <p:sldId id="265" r:id="rId12"/>
    <p:sldId id="266" r:id="rId13"/>
    <p:sldId id="281" r:id="rId14"/>
    <p:sldId id="282" r:id="rId15"/>
    <p:sldId id="283" r:id="rId16"/>
    <p:sldId id="269" r:id="rId17"/>
    <p:sldId id="270" r:id="rId18"/>
    <p:sldId id="271" r:id="rId19"/>
    <p:sldId id="274" r:id="rId20"/>
    <p:sldId id="276" r:id="rId21"/>
    <p:sldId id="277" r:id="rId22"/>
    <p:sldId id="278" r:id="rId23"/>
    <p:sldId id="279" r:id="rId24"/>
    <p:sldId id="280" r:id="rId25"/>
    <p:sldId id="275" r:id="rId26"/>
  </p:sldIdLst>
  <p:sldSz cx="9144000" cy="6858000" type="screen4x3"/>
  <p:notesSz cx="6858000" cy="994727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62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97364"/>
          </a:xfrm>
          <a:prstGeom prst="rect">
            <a:avLst/>
          </a:prstGeom>
        </p:spPr>
        <p:txBody>
          <a:bodyPr vert="horz" lIns="91440" tIns="45720" rIns="91440" bIns="45720" rtlCol="0"/>
          <a:lstStyle>
            <a:lvl1pPr algn="r">
              <a:defRPr sz="1200"/>
            </a:lvl1pPr>
          </a:lstStyle>
          <a:p>
            <a:fld id="{BCA7C2BF-D3AA-4CC6-A1AF-080EF89ACD49}" type="datetimeFigureOut">
              <a:rPr lang="ru-RU" smtClean="0"/>
              <a:t>18.09.2020</a:t>
            </a:fld>
            <a:endParaRPr lang="ru-RU"/>
          </a:p>
        </p:txBody>
      </p:sp>
      <p:sp>
        <p:nvSpPr>
          <p:cNvPr id="4" name="Нижний колонтитул 3"/>
          <p:cNvSpPr>
            <a:spLocks noGrp="1"/>
          </p:cNvSpPr>
          <p:nvPr>
            <p:ph type="ftr" sz="quarter" idx="2"/>
          </p:nvPr>
        </p:nvSpPr>
        <p:spPr>
          <a:xfrm>
            <a:off x="0" y="9448185"/>
            <a:ext cx="2971800" cy="497364"/>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9448185"/>
            <a:ext cx="2971800" cy="497364"/>
          </a:xfrm>
          <a:prstGeom prst="rect">
            <a:avLst/>
          </a:prstGeom>
        </p:spPr>
        <p:txBody>
          <a:bodyPr vert="horz" lIns="91440" tIns="45720" rIns="91440" bIns="45720" rtlCol="0" anchor="b"/>
          <a:lstStyle>
            <a:lvl1pPr algn="r">
              <a:defRPr sz="1200"/>
            </a:lvl1pPr>
          </a:lstStyle>
          <a:p>
            <a:fld id="{4EDDBD26-BA8C-422D-B621-45E215733EF5}" type="slidenum">
              <a:rPr lang="ru-RU" smtClean="0"/>
              <a:t>‹#›</a:t>
            </a:fld>
            <a:endParaRPr lang="ru-RU"/>
          </a:p>
        </p:txBody>
      </p:sp>
    </p:spTree>
    <p:extLst>
      <p:ext uri="{BB962C8B-B14F-4D97-AF65-F5344CB8AC3E}">
        <p14:creationId xmlns:p14="http://schemas.microsoft.com/office/powerpoint/2010/main" val="219754871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D4B5C38-ECB7-4B57-B7D6-021E6AD7EA8E}" type="datetimeFigureOut">
              <a:rPr lang="ru-RU" smtClean="0"/>
              <a:t>18.09.2020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9F7FE53-5612-439F-9BC9-898B230D8627}" type="slidenum">
              <a:rPr lang="ru-RU" smtClean="0"/>
              <a:t>‹#›</a:t>
            </a:fld>
            <a:endParaRPr lang="ru-RU"/>
          </a:p>
        </p:txBody>
      </p:sp>
    </p:spTree>
    <p:extLst>
      <p:ext uri="{BB962C8B-B14F-4D97-AF65-F5344CB8AC3E}">
        <p14:creationId xmlns:p14="http://schemas.microsoft.com/office/powerpoint/2010/main" val="2755311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D4B5C38-ECB7-4B57-B7D6-021E6AD7EA8E}" type="datetimeFigureOut">
              <a:rPr lang="ru-RU" smtClean="0"/>
              <a:t>18.09.2020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9F7FE53-5612-439F-9BC9-898B230D8627}" type="slidenum">
              <a:rPr lang="ru-RU" smtClean="0"/>
              <a:t>‹#›</a:t>
            </a:fld>
            <a:endParaRPr lang="ru-RU"/>
          </a:p>
        </p:txBody>
      </p:sp>
    </p:spTree>
    <p:extLst>
      <p:ext uri="{BB962C8B-B14F-4D97-AF65-F5344CB8AC3E}">
        <p14:creationId xmlns:p14="http://schemas.microsoft.com/office/powerpoint/2010/main" val="2645719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D4B5C38-ECB7-4B57-B7D6-021E6AD7EA8E}" type="datetimeFigureOut">
              <a:rPr lang="ru-RU" smtClean="0"/>
              <a:t>18.09.2020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9F7FE53-5612-439F-9BC9-898B230D8627}" type="slidenum">
              <a:rPr lang="ru-RU" smtClean="0"/>
              <a:t>‹#›</a:t>
            </a:fld>
            <a:endParaRPr lang="ru-RU"/>
          </a:p>
        </p:txBody>
      </p:sp>
    </p:spTree>
    <p:extLst>
      <p:ext uri="{BB962C8B-B14F-4D97-AF65-F5344CB8AC3E}">
        <p14:creationId xmlns:p14="http://schemas.microsoft.com/office/powerpoint/2010/main" val="3722218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D4B5C38-ECB7-4B57-B7D6-021E6AD7EA8E}" type="datetimeFigureOut">
              <a:rPr lang="ru-RU" smtClean="0"/>
              <a:t>18.09.2020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9F7FE53-5612-439F-9BC9-898B230D8627}" type="slidenum">
              <a:rPr lang="ru-RU" smtClean="0"/>
              <a:t>‹#›</a:t>
            </a:fld>
            <a:endParaRPr lang="ru-RU"/>
          </a:p>
        </p:txBody>
      </p:sp>
    </p:spTree>
    <p:extLst>
      <p:ext uri="{BB962C8B-B14F-4D97-AF65-F5344CB8AC3E}">
        <p14:creationId xmlns:p14="http://schemas.microsoft.com/office/powerpoint/2010/main" val="269367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D4B5C38-ECB7-4B57-B7D6-021E6AD7EA8E}" type="datetimeFigureOut">
              <a:rPr lang="ru-RU" smtClean="0"/>
              <a:t>18.09.2020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9F7FE53-5612-439F-9BC9-898B230D8627}" type="slidenum">
              <a:rPr lang="ru-RU" smtClean="0"/>
              <a:t>‹#›</a:t>
            </a:fld>
            <a:endParaRPr lang="ru-RU"/>
          </a:p>
        </p:txBody>
      </p:sp>
    </p:spTree>
    <p:extLst>
      <p:ext uri="{BB962C8B-B14F-4D97-AF65-F5344CB8AC3E}">
        <p14:creationId xmlns:p14="http://schemas.microsoft.com/office/powerpoint/2010/main" val="563088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D4B5C38-ECB7-4B57-B7D6-021E6AD7EA8E}" type="datetimeFigureOut">
              <a:rPr lang="ru-RU" smtClean="0"/>
              <a:t>18.09.2020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9F7FE53-5612-439F-9BC9-898B230D8627}" type="slidenum">
              <a:rPr lang="ru-RU" smtClean="0"/>
              <a:t>‹#›</a:t>
            </a:fld>
            <a:endParaRPr lang="ru-RU"/>
          </a:p>
        </p:txBody>
      </p:sp>
    </p:spTree>
    <p:extLst>
      <p:ext uri="{BB962C8B-B14F-4D97-AF65-F5344CB8AC3E}">
        <p14:creationId xmlns:p14="http://schemas.microsoft.com/office/powerpoint/2010/main" val="2964411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D4B5C38-ECB7-4B57-B7D6-021E6AD7EA8E}" type="datetimeFigureOut">
              <a:rPr lang="ru-RU" smtClean="0"/>
              <a:t>18.09.2020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9F7FE53-5612-439F-9BC9-898B230D8627}" type="slidenum">
              <a:rPr lang="ru-RU" smtClean="0"/>
              <a:t>‹#›</a:t>
            </a:fld>
            <a:endParaRPr lang="ru-RU"/>
          </a:p>
        </p:txBody>
      </p:sp>
    </p:spTree>
    <p:extLst>
      <p:ext uri="{BB962C8B-B14F-4D97-AF65-F5344CB8AC3E}">
        <p14:creationId xmlns:p14="http://schemas.microsoft.com/office/powerpoint/2010/main" val="180687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D4B5C38-ECB7-4B57-B7D6-021E6AD7EA8E}" type="datetimeFigureOut">
              <a:rPr lang="ru-RU" smtClean="0"/>
              <a:t>18.09.2020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9F7FE53-5612-439F-9BC9-898B230D8627}" type="slidenum">
              <a:rPr lang="ru-RU" smtClean="0"/>
              <a:t>‹#›</a:t>
            </a:fld>
            <a:endParaRPr lang="ru-RU"/>
          </a:p>
        </p:txBody>
      </p:sp>
    </p:spTree>
    <p:extLst>
      <p:ext uri="{BB962C8B-B14F-4D97-AF65-F5344CB8AC3E}">
        <p14:creationId xmlns:p14="http://schemas.microsoft.com/office/powerpoint/2010/main" val="3190547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D4B5C38-ECB7-4B57-B7D6-021E6AD7EA8E}" type="datetimeFigureOut">
              <a:rPr lang="ru-RU" smtClean="0"/>
              <a:t>18.09.2020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9F7FE53-5612-439F-9BC9-898B230D8627}" type="slidenum">
              <a:rPr lang="ru-RU" smtClean="0"/>
              <a:t>‹#›</a:t>
            </a:fld>
            <a:endParaRPr lang="ru-RU"/>
          </a:p>
        </p:txBody>
      </p:sp>
    </p:spTree>
    <p:extLst>
      <p:ext uri="{BB962C8B-B14F-4D97-AF65-F5344CB8AC3E}">
        <p14:creationId xmlns:p14="http://schemas.microsoft.com/office/powerpoint/2010/main" val="2129158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D4B5C38-ECB7-4B57-B7D6-021E6AD7EA8E}" type="datetimeFigureOut">
              <a:rPr lang="ru-RU" smtClean="0"/>
              <a:t>18.09.2020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9F7FE53-5612-439F-9BC9-898B230D8627}" type="slidenum">
              <a:rPr lang="ru-RU" smtClean="0"/>
              <a:t>‹#›</a:t>
            </a:fld>
            <a:endParaRPr lang="ru-RU"/>
          </a:p>
        </p:txBody>
      </p:sp>
    </p:spTree>
    <p:extLst>
      <p:ext uri="{BB962C8B-B14F-4D97-AF65-F5344CB8AC3E}">
        <p14:creationId xmlns:p14="http://schemas.microsoft.com/office/powerpoint/2010/main" val="1942774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D4B5C38-ECB7-4B57-B7D6-021E6AD7EA8E}" type="datetimeFigureOut">
              <a:rPr lang="ru-RU" smtClean="0"/>
              <a:t>18.09.2020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9F7FE53-5612-439F-9BC9-898B230D8627}" type="slidenum">
              <a:rPr lang="ru-RU" smtClean="0"/>
              <a:t>‹#›</a:t>
            </a:fld>
            <a:endParaRPr lang="ru-RU"/>
          </a:p>
        </p:txBody>
      </p:sp>
    </p:spTree>
    <p:extLst>
      <p:ext uri="{BB962C8B-B14F-4D97-AF65-F5344CB8AC3E}">
        <p14:creationId xmlns:p14="http://schemas.microsoft.com/office/powerpoint/2010/main" val="2657830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4B5C38-ECB7-4B57-B7D6-021E6AD7EA8E}" type="datetimeFigureOut">
              <a:rPr lang="ru-RU" smtClean="0"/>
              <a:t>18.09.2020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F7FE53-5612-439F-9BC9-898B230D8627}" type="slidenum">
              <a:rPr lang="ru-RU" smtClean="0"/>
              <a:t>‹#›</a:t>
            </a:fld>
            <a:endParaRPr lang="ru-RU"/>
          </a:p>
        </p:txBody>
      </p:sp>
    </p:spTree>
    <p:extLst>
      <p:ext uri="{BB962C8B-B14F-4D97-AF65-F5344CB8AC3E}">
        <p14:creationId xmlns:p14="http://schemas.microsoft.com/office/powerpoint/2010/main" val="252068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9512" y="1196752"/>
            <a:ext cx="8276456" cy="1470025"/>
          </a:xfrm>
        </p:spPr>
        <p:txBody>
          <a:bodyPr>
            <a:noAutofit/>
          </a:bodyPr>
          <a:lstStyle/>
          <a:p>
            <a:r>
              <a:rPr lang="ru-RU" sz="6000" dirty="0" smtClean="0"/>
              <a:t>Логистические системы</a:t>
            </a:r>
            <a:endParaRPr lang="ru-RU" sz="6000" dirty="0"/>
          </a:p>
        </p:txBody>
      </p:sp>
      <p:sp>
        <p:nvSpPr>
          <p:cNvPr id="3" name="Подзаголовок 2"/>
          <p:cNvSpPr>
            <a:spLocks noGrp="1"/>
          </p:cNvSpPr>
          <p:nvPr>
            <p:ph type="subTitle" idx="1"/>
          </p:nvPr>
        </p:nvSpPr>
        <p:spPr>
          <a:xfrm>
            <a:off x="971600" y="3212976"/>
            <a:ext cx="6800800" cy="2425824"/>
          </a:xfrm>
        </p:spPr>
        <p:txBody>
          <a:bodyPr>
            <a:normAutofit fontScale="92500" lnSpcReduction="10000"/>
          </a:bodyPr>
          <a:lstStyle/>
          <a:p>
            <a:pPr marL="514350" indent="-514350" algn="l">
              <a:buFont typeface="+mj-lt"/>
              <a:buAutoNum type="arabicPeriod"/>
            </a:pPr>
            <a:r>
              <a:rPr lang="ru-RU" b="1" dirty="0" smtClean="0">
                <a:solidFill>
                  <a:schemeClr val="tx1"/>
                </a:solidFill>
              </a:rPr>
              <a:t>Понятие и свойства логистических систем</a:t>
            </a:r>
          </a:p>
          <a:p>
            <a:pPr marL="514350" indent="-514350" algn="l">
              <a:buFont typeface="+mj-lt"/>
              <a:buAutoNum type="arabicPeriod"/>
            </a:pPr>
            <a:r>
              <a:rPr lang="ru-RU" b="1" dirty="0" smtClean="0">
                <a:solidFill>
                  <a:schemeClr val="tx1"/>
                </a:solidFill>
              </a:rPr>
              <a:t>Классификация логистических систем</a:t>
            </a:r>
          </a:p>
          <a:p>
            <a:pPr marL="514350" indent="-514350" algn="l">
              <a:buFont typeface="+mj-lt"/>
              <a:buAutoNum type="arabicPeriod"/>
            </a:pPr>
            <a:r>
              <a:rPr lang="ru-RU" b="1" dirty="0" smtClean="0">
                <a:solidFill>
                  <a:schemeClr val="tx1"/>
                </a:solidFill>
              </a:rPr>
              <a:t>Модель логистической системы</a:t>
            </a:r>
          </a:p>
          <a:p>
            <a:endParaRPr lang="ru-RU" b="1" dirty="0" smtClean="0">
              <a:solidFill>
                <a:schemeClr val="tx1"/>
              </a:solidFill>
            </a:endParaRPr>
          </a:p>
          <a:p>
            <a:endParaRPr lang="ru-RU" b="1" dirty="0">
              <a:solidFill>
                <a:schemeClr val="tx1"/>
              </a:solidFill>
            </a:endParaRPr>
          </a:p>
        </p:txBody>
      </p:sp>
    </p:spTree>
    <p:extLst>
      <p:ext uri="{BB962C8B-B14F-4D97-AF65-F5344CB8AC3E}">
        <p14:creationId xmlns:p14="http://schemas.microsoft.com/office/powerpoint/2010/main" val="4105456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Реальными звеньями, из которых может состоять логистическая система, являются:</a:t>
            </a:r>
            <a:endParaRPr lang="ru-RU" dirty="0"/>
          </a:p>
        </p:txBody>
      </p:sp>
      <p:sp>
        <p:nvSpPr>
          <p:cNvPr id="3" name="Объект 2"/>
          <p:cNvSpPr>
            <a:spLocks noGrp="1"/>
          </p:cNvSpPr>
          <p:nvPr>
            <p:ph idx="1"/>
          </p:nvPr>
        </p:nvSpPr>
        <p:spPr/>
        <p:txBody>
          <a:bodyPr>
            <a:normAutofit fontScale="77500" lnSpcReduction="20000"/>
          </a:bodyPr>
          <a:lstStyle/>
          <a:p>
            <a:pPr marL="0" indent="0">
              <a:buNone/>
            </a:pPr>
            <a:r>
              <a:rPr lang="ru-RU" dirty="0" smtClean="0"/>
              <a:t/>
            </a:r>
            <a:br>
              <a:rPr lang="ru-RU" dirty="0" smtClean="0"/>
            </a:br>
            <a:r>
              <a:rPr lang="ru-RU" dirty="0"/>
              <a:t>– различные формы собственности и организационно-правовые формы;</a:t>
            </a:r>
            <a:r>
              <a:rPr lang="ru-RU" dirty="0" smtClean="0"/>
              <a:t/>
            </a:r>
            <a:br>
              <a:rPr lang="ru-RU" dirty="0" smtClean="0"/>
            </a:br>
            <a:r>
              <a:rPr lang="ru-RU" dirty="0"/>
              <a:t>– различия в характере и целях функционирования;</a:t>
            </a:r>
            <a:r>
              <a:rPr lang="ru-RU" dirty="0" smtClean="0"/>
              <a:t/>
            </a:r>
            <a:br>
              <a:rPr lang="ru-RU" dirty="0" smtClean="0"/>
            </a:br>
            <a:r>
              <a:rPr lang="ru-RU" dirty="0"/>
              <a:t>– различия в производственной мощности, уровне концентрации производства, используемом технологическом оборудовании, потребляемых ресурсах;</a:t>
            </a:r>
            <a:r>
              <a:rPr lang="ru-RU" dirty="0" smtClean="0"/>
              <a:t/>
            </a:r>
            <a:br>
              <a:rPr lang="ru-RU" dirty="0" smtClean="0"/>
            </a:br>
            <a:r>
              <a:rPr lang="ru-RU" dirty="0"/>
              <a:t>– </a:t>
            </a:r>
            <a:r>
              <a:rPr lang="ru-RU" dirty="0" err="1"/>
              <a:t>рассредоточенность</a:t>
            </a:r>
            <a:r>
              <a:rPr lang="ru-RU" dirty="0"/>
              <a:t> технических средств и трудовых ресурсов на большой территории;</a:t>
            </a:r>
            <a:r>
              <a:rPr lang="ru-RU" dirty="0" smtClean="0"/>
              <a:t/>
            </a:r>
            <a:br>
              <a:rPr lang="ru-RU" dirty="0" smtClean="0"/>
            </a:br>
            <a:r>
              <a:rPr lang="ru-RU" dirty="0"/>
              <a:t>– экстерриториальность и высокая мобильность средств транспорта;</a:t>
            </a:r>
            <a:r>
              <a:rPr lang="ru-RU" dirty="0" smtClean="0"/>
              <a:t/>
            </a:r>
            <a:br>
              <a:rPr lang="ru-RU" dirty="0" smtClean="0"/>
            </a:br>
            <a:r>
              <a:rPr lang="ru-RU" dirty="0"/>
              <a:t>– зависимость результатов деятельности от большого числа внешних факторов и смежных звеньев;</a:t>
            </a:r>
            <a:r>
              <a:rPr lang="ru-RU" dirty="0" smtClean="0"/>
              <a:t/>
            </a:r>
            <a:br>
              <a:rPr lang="ru-RU" dirty="0" smtClean="0"/>
            </a:br>
            <a:r>
              <a:rPr lang="ru-RU" dirty="0"/>
              <a:t>– и др.</a:t>
            </a:r>
          </a:p>
        </p:txBody>
      </p:sp>
    </p:spTree>
    <p:extLst>
      <p:ext uri="{BB962C8B-B14F-4D97-AF65-F5344CB8AC3E}">
        <p14:creationId xmlns:p14="http://schemas.microsoft.com/office/powerpoint/2010/main" val="1779301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31837"/>
            <a:ext cx="8291264" cy="5433467"/>
          </a:xfrm>
        </p:spPr>
        <p:txBody>
          <a:bodyPr>
            <a:normAutofit fontScale="92500" lnSpcReduction="10000"/>
          </a:bodyPr>
          <a:lstStyle/>
          <a:p>
            <a:pPr marL="0" indent="0">
              <a:buNone/>
            </a:pPr>
            <a:r>
              <a:rPr lang="ru-RU" dirty="0"/>
              <a:t>Звенья логистической системы могут быть трех основных типов: генерирующие, преобразующие и поглощающие материальные и сопутствующие им информационные и финансовые потоки. Часто встречаются смешанные звенья логистической системы, в которых указанные три основные типа звеньев комбинируются в различных сочетаниях. В звеньях логистической системы материальные (информационные, финансовые) потоки могут сходиться, разветвляться, дробиться, изменять свое содержание, параметры, интенсивность и т. п.</a:t>
            </a:r>
          </a:p>
        </p:txBody>
      </p:sp>
    </p:spTree>
    <p:extLst>
      <p:ext uri="{BB962C8B-B14F-4D97-AF65-F5344CB8AC3E}">
        <p14:creationId xmlns:p14="http://schemas.microsoft.com/office/powerpoint/2010/main" val="3552610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348880"/>
            <a:ext cx="8229600" cy="1143000"/>
          </a:xfrm>
        </p:spPr>
        <p:txBody>
          <a:bodyPr>
            <a:normAutofit fontScale="90000"/>
          </a:bodyPr>
          <a:lstStyle/>
          <a:p>
            <a:r>
              <a:rPr lang="ru-RU" i="1" dirty="0"/>
              <a:t>Элемент логистической системы – неделимая в рамках поставленной задачи управления или проектирования часть звена логистической системы (подсистемы).</a:t>
            </a:r>
            <a:endParaRPr lang="ru-RU" dirty="0"/>
          </a:p>
        </p:txBody>
      </p:sp>
    </p:spTree>
    <p:extLst>
      <p:ext uri="{BB962C8B-B14F-4D97-AF65-F5344CB8AC3E}">
        <p14:creationId xmlns:p14="http://schemas.microsoft.com/office/powerpoint/2010/main" val="3943765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980728"/>
            <a:ext cx="8229600" cy="4525963"/>
          </a:xfrm>
        </p:spPr>
        <p:txBody>
          <a:bodyPr>
            <a:normAutofit fontScale="85000" lnSpcReduction="10000"/>
          </a:bodyPr>
          <a:lstStyle/>
          <a:p>
            <a:r>
              <a:rPr lang="ru-RU" dirty="0" smtClean="0"/>
              <a:t>Логистическая </a:t>
            </a:r>
            <a:r>
              <a:rPr lang="ru-RU" dirty="0"/>
              <a:t>цепь – это линейно-упорядоченное множество физических и/или юридических лиц (поставщиков, посредников, перевозчиков и др.), непосредственно участвовавших в доведении конкретной партии продукции до потребителя</a:t>
            </a:r>
            <a:r>
              <a:rPr lang="ru-RU" dirty="0" smtClean="0"/>
              <a:t>.</a:t>
            </a:r>
          </a:p>
          <a:p>
            <a:r>
              <a:rPr lang="ru-RU" dirty="0" smtClean="0"/>
              <a:t>Логистическая </a:t>
            </a:r>
            <a:r>
              <a:rPr lang="ru-RU" dirty="0"/>
              <a:t>цепь – это множество звеньев логистической системы, упорядоченное по основному и/или сопутствующему потоку в соответствии с параметрами заказа конечного потребителя внутри функциональной области логистики или логистического канала.</a:t>
            </a:r>
          </a:p>
        </p:txBody>
      </p:sp>
    </p:spTree>
    <p:extLst>
      <p:ext uri="{BB962C8B-B14F-4D97-AF65-F5344CB8AC3E}">
        <p14:creationId xmlns:p14="http://schemas.microsoft.com/office/powerpoint/2010/main" val="1348361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2" name="Picture 6" descr="ÐÐ°ÑÑÐ¸Ð½ÐºÐ¸ Ð¿Ð¾ Ð·Ð°Ð¿ÑÐ¾ÑÑ Ð»Ð¾Ð³Ð¸ÑÑÐ¸ÑÐµÑÐºÐ¸Ðµ ÑÐµÐ¿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332656"/>
            <a:ext cx="7632848" cy="60012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64333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В логистической цепи выделяются звенья: </a:t>
            </a:r>
            <a:endParaRPr lang="ru-RU" dirty="0"/>
          </a:p>
        </p:txBody>
      </p:sp>
      <p:sp>
        <p:nvSpPr>
          <p:cNvPr id="3" name="Объект 2"/>
          <p:cNvSpPr>
            <a:spLocks noGrp="1"/>
          </p:cNvSpPr>
          <p:nvPr>
            <p:ph idx="1"/>
          </p:nvPr>
        </p:nvSpPr>
        <p:spPr/>
        <p:txBody>
          <a:bodyPr>
            <a:normAutofit/>
          </a:bodyPr>
          <a:lstStyle/>
          <a:p>
            <a:r>
              <a:rPr lang="ru-RU" dirty="0" smtClean="0"/>
              <a:t>закупка </a:t>
            </a:r>
            <a:r>
              <a:rPr lang="ru-RU" dirty="0"/>
              <a:t>и поставка материалов, сырья и полуфабрикатов; </a:t>
            </a:r>
            <a:endParaRPr lang="ru-RU" dirty="0" smtClean="0"/>
          </a:p>
          <a:p>
            <a:r>
              <a:rPr lang="ru-RU" dirty="0" smtClean="0"/>
              <a:t>хранение </a:t>
            </a:r>
            <a:r>
              <a:rPr lang="ru-RU" dirty="0"/>
              <a:t>продукции и сырья; </a:t>
            </a:r>
            <a:endParaRPr lang="ru-RU" dirty="0" smtClean="0"/>
          </a:p>
          <a:p>
            <a:r>
              <a:rPr lang="ru-RU" dirty="0" smtClean="0"/>
              <a:t>производство </a:t>
            </a:r>
            <a:r>
              <a:rPr lang="ru-RU" dirty="0"/>
              <a:t>товаров; </a:t>
            </a:r>
            <a:endParaRPr lang="ru-RU" dirty="0" smtClean="0"/>
          </a:p>
          <a:p>
            <a:r>
              <a:rPr lang="ru-RU" dirty="0" smtClean="0"/>
              <a:t>распределение</a:t>
            </a:r>
            <a:r>
              <a:rPr lang="ru-RU" dirty="0"/>
              <a:t>, включая отправку товаров со склада готовой продукции; </a:t>
            </a:r>
            <a:endParaRPr lang="ru-RU" dirty="0" smtClean="0"/>
          </a:p>
          <a:p>
            <a:r>
              <a:rPr lang="ru-RU" dirty="0" smtClean="0"/>
              <a:t>потребление </a:t>
            </a:r>
            <a:r>
              <a:rPr lang="ru-RU" dirty="0"/>
              <a:t>готовой продукции.</a:t>
            </a:r>
          </a:p>
        </p:txBody>
      </p:sp>
    </p:spTree>
    <p:extLst>
      <p:ext uri="{BB962C8B-B14F-4D97-AF65-F5344CB8AC3E}">
        <p14:creationId xmlns:p14="http://schemas.microsoft.com/office/powerpoint/2010/main" val="1976160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Логистические системы можно классифицировать по следующим признакам:</a:t>
            </a:r>
            <a:endParaRPr lang="ru-RU" dirty="0"/>
          </a:p>
        </p:txBody>
      </p:sp>
      <p:sp>
        <p:nvSpPr>
          <p:cNvPr id="3" name="Объект 2"/>
          <p:cNvSpPr>
            <a:spLocks noGrp="1"/>
          </p:cNvSpPr>
          <p:nvPr>
            <p:ph idx="1"/>
          </p:nvPr>
        </p:nvSpPr>
        <p:spPr>
          <a:xfrm>
            <a:off x="323528" y="2348880"/>
            <a:ext cx="8229600" cy="3816424"/>
          </a:xfrm>
        </p:spPr>
        <p:txBody>
          <a:bodyPr/>
          <a:lstStyle/>
          <a:p>
            <a:pPr marL="0" indent="0">
              <a:buNone/>
            </a:pPr>
            <a:r>
              <a:rPr lang="ru-RU" dirty="0" smtClean="0"/>
              <a:t>– </a:t>
            </a:r>
            <a:r>
              <a:rPr lang="ru-RU" dirty="0"/>
              <a:t>объект управления;</a:t>
            </a:r>
            <a:r>
              <a:rPr lang="ru-RU" dirty="0" smtClean="0"/>
              <a:t/>
            </a:r>
            <a:br>
              <a:rPr lang="ru-RU" dirty="0" smtClean="0"/>
            </a:br>
            <a:r>
              <a:rPr lang="ru-RU" dirty="0"/>
              <a:t>– отраслевая специализация компании;</a:t>
            </a:r>
            <a:r>
              <a:rPr lang="ru-RU" dirty="0" smtClean="0"/>
              <a:t/>
            </a:r>
            <a:br>
              <a:rPr lang="ru-RU" dirty="0" smtClean="0"/>
            </a:br>
            <a:r>
              <a:rPr lang="ru-RU" dirty="0"/>
              <a:t>– сектор (платформа) бизнеса;</a:t>
            </a:r>
            <a:r>
              <a:rPr lang="ru-RU" dirty="0" smtClean="0"/>
              <a:t/>
            </a:r>
            <a:br>
              <a:rPr lang="ru-RU" dirty="0" smtClean="0"/>
            </a:br>
            <a:r>
              <a:rPr lang="ru-RU" dirty="0"/>
              <a:t>– уровень бизнеса (концентрация капитала и мощности фирмы).</a:t>
            </a:r>
          </a:p>
        </p:txBody>
      </p:sp>
    </p:spTree>
    <p:extLst>
      <p:ext uri="{BB962C8B-B14F-4D97-AF65-F5344CB8AC3E}">
        <p14:creationId xmlns:p14="http://schemas.microsoft.com/office/powerpoint/2010/main" val="25894120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ÐÐ°ÑÑÐ¸Ð½ÐºÐ¸ Ð¿Ð¾ Ð·Ð°Ð¿ÑÐ¾ÑÑ ÐºÐ»Ð°ÑÑÐ¸ÑÐ¸ÐºÐ°ÑÐ¸Ñ Ð»Ð¾Ð³Ð¸ÑÑÐ¸ÑÐµÑÐºÐ¸Ñ ÑÐ¸ÑÑÐµÐ¼"/>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 y="332656"/>
            <a:ext cx="9163050" cy="6120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2075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Принято выделять три варианта </a:t>
            </a:r>
            <a:r>
              <a:rPr lang="ru-RU" dirty="0" err="1" smtClean="0"/>
              <a:t>макрологистических</a:t>
            </a:r>
            <a:r>
              <a:rPr lang="ru-RU" dirty="0" smtClean="0"/>
              <a:t> инфраструктур:</a:t>
            </a:r>
            <a:endParaRPr lang="ru-RU" dirty="0"/>
          </a:p>
        </p:txBody>
      </p:sp>
      <p:sp>
        <p:nvSpPr>
          <p:cNvPr id="3" name="Объект 2"/>
          <p:cNvSpPr>
            <a:spLocks noGrp="1"/>
          </p:cNvSpPr>
          <p:nvPr>
            <p:ph idx="1"/>
          </p:nvPr>
        </p:nvSpPr>
        <p:spPr>
          <a:xfrm>
            <a:off x="457200" y="1600200"/>
            <a:ext cx="8363272" cy="4997152"/>
          </a:xfrm>
        </p:spPr>
        <p:txBody>
          <a:bodyPr>
            <a:normAutofit fontScale="77500" lnSpcReduction="20000"/>
          </a:bodyPr>
          <a:lstStyle/>
          <a:p>
            <a:pPr marL="0" indent="0">
              <a:buNone/>
            </a:pPr>
            <a:r>
              <a:rPr lang="ru-RU" dirty="0" smtClean="0"/>
              <a:t>1</a:t>
            </a:r>
            <a:r>
              <a:rPr lang="ru-RU" dirty="0"/>
              <a:t>. </a:t>
            </a:r>
            <a:r>
              <a:rPr lang="ru-RU" dirty="0" err="1"/>
              <a:t>Макрологистические</a:t>
            </a:r>
            <a:r>
              <a:rPr lang="ru-RU" dirty="0"/>
              <a:t> системы с прямыми связями. В таких логистических системах материальный поток движется от поставщиков сырья и других необходимых компонентов к производителю, а от него к потребителям без посредников.</a:t>
            </a:r>
            <a:br>
              <a:rPr lang="ru-RU" dirty="0"/>
            </a:br>
            <a:r>
              <a:rPr lang="ru-RU" dirty="0"/>
              <a:t>2. Эшелонированная </a:t>
            </a:r>
            <a:r>
              <a:rPr lang="ru-RU" dirty="0" err="1"/>
              <a:t>макрологистическая</a:t>
            </a:r>
            <a:r>
              <a:rPr lang="ru-RU" dirty="0"/>
              <a:t> система. В таких логистических системах материальные потоки от поставщиков сырья и других компонентов движутся к производителю, а от него – к потребителям через посредников.</a:t>
            </a:r>
            <a:br>
              <a:rPr lang="ru-RU" dirty="0"/>
            </a:br>
            <a:r>
              <a:rPr lang="ru-RU" dirty="0"/>
              <a:t>3. </a:t>
            </a:r>
            <a:r>
              <a:rPr lang="ru-RU" dirty="0" err="1"/>
              <a:t>Макрологистическая</a:t>
            </a:r>
            <a:r>
              <a:rPr lang="ru-RU" dirty="0"/>
              <a:t> система с гибкой связью. В таких логистических системах движение материальных потоков от поставщиков сырья и других необходимых компонентов к производителю, а от него к потребителю может осуществляться непосредственно либо через посредников.</a:t>
            </a:r>
            <a:br>
              <a:rPr lang="ru-RU" dirty="0"/>
            </a:br>
            <a:endParaRPr lang="ru-RU" dirty="0"/>
          </a:p>
        </p:txBody>
      </p:sp>
    </p:spTree>
    <p:extLst>
      <p:ext uri="{BB962C8B-B14F-4D97-AF65-F5344CB8AC3E}">
        <p14:creationId xmlns:p14="http://schemas.microsoft.com/office/powerpoint/2010/main" val="21514758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517232"/>
            <a:ext cx="8229600" cy="1143000"/>
          </a:xfrm>
        </p:spPr>
        <p:txBody>
          <a:bodyPr/>
          <a:lstStyle/>
          <a:p>
            <a:r>
              <a:rPr lang="ru-RU" dirty="0" smtClean="0"/>
              <a:t>Модель логистической системы</a:t>
            </a:r>
            <a:endParaRPr lang="ru-RU" dirty="0"/>
          </a:p>
        </p:txBody>
      </p:sp>
      <p:sp>
        <p:nvSpPr>
          <p:cNvPr id="3" name="TextBox 2"/>
          <p:cNvSpPr txBox="1"/>
          <p:nvPr/>
        </p:nvSpPr>
        <p:spPr>
          <a:xfrm>
            <a:off x="467544" y="692696"/>
            <a:ext cx="1656184" cy="646331"/>
          </a:xfrm>
          <a:prstGeom prst="rect">
            <a:avLst/>
          </a:prstGeom>
          <a:noFill/>
        </p:spPr>
        <p:txBody>
          <a:bodyPr wrap="square" rtlCol="0">
            <a:spAutoFit/>
          </a:bodyPr>
          <a:lstStyle/>
          <a:p>
            <a:pPr algn="ctr"/>
            <a:r>
              <a:rPr lang="ru-RU" dirty="0" smtClean="0"/>
              <a:t>Входные переменные</a:t>
            </a:r>
            <a:endParaRPr lang="ru-RU" dirty="0"/>
          </a:p>
        </p:txBody>
      </p:sp>
      <p:sp>
        <p:nvSpPr>
          <p:cNvPr id="5" name="TextBox 4"/>
          <p:cNvSpPr txBox="1"/>
          <p:nvPr/>
        </p:nvSpPr>
        <p:spPr>
          <a:xfrm>
            <a:off x="4572000" y="845095"/>
            <a:ext cx="1656184" cy="646331"/>
          </a:xfrm>
          <a:prstGeom prst="rect">
            <a:avLst/>
          </a:prstGeom>
          <a:noFill/>
        </p:spPr>
        <p:txBody>
          <a:bodyPr wrap="square" rtlCol="0">
            <a:spAutoFit/>
          </a:bodyPr>
          <a:lstStyle/>
          <a:p>
            <a:pPr algn="ctr"/>
            <a:r>
              <a:rPr lang="ru-RU" dirty="0" smtClean="0"/>
              <a:t>Возмущающие воздействие</a:t>
            </a:r>
            <a:endParaRPr lang="ru-RU" dirty="0"/>
          </a:p>
        </p:txBody>
      </p:sp>
      <p:sp>
        <p:nvSpPr>
          <p:cNvPr id="6" name="TextBox 5"/>
          <p:cNvSpPr txBox="1"/>
          <p:nvPr/>
        </p:nvSpPr>
        <p:spPr>
          <a:xfrm>
            <a:off x="7308304" y="4893659"/>
            <a:ext cx="1656184" cy="646331"/>
          </a:xfrm>
          <a:prstGeom prst="rect">
            <a:avLst/>
          </a:prstGeom>
          <a:noFill/>
        </p:spPr>
        <p:txBody>
          <a:bodyPr wrap="square" rtlCol="0">
            <a:spAutoFit/>
          </a:bodyPr>
          <a:lstStyle/>
          <a:p>
            <a:pPr algn="ctr"/>
            <a:r>
              <a:rPr lang="ru-RU" dirty="0" smtClean="0"/>
              <a:t>Выходные переменные</a:t>
            </a:r>
            <a:endParaRPr lang="ru-RU" dirty="0"/>
          </a:p>
        </p:txBody>
      </p:sp>
      <p:sp>
        <p:nvSpPr>
          <p:cNvPr id="7" name="TextBox 6"/>
          <p:cNvSpPr txBox="1"/>
          <p:nvPr/>
        </p:nvSpPr>
        <p:spPr>
          <a:xfrm>
            <a:off x="512885" y="3353833"/>
            <a:ext cx="1656184" cy="646331"/>
          </a:xfrm>
          <a:prstGeom prst="rect">
            <a:avLst/>
          </a:prstGeom>
          <a:noFill/>
        </p:spPr>
        <p:txBody>
          <a:bodyPr wrap="square" rtlCol="0">
            <a:spAutoFit/>
          </a:bodyPr>
          <a:lstStyle/>
          <a:p>
            <a:pPr algn="ctr"/>
            <a:r>
              <a:rPr lang="ru-RU" dirty="0" smtClean="0"/>
              <a:t>Управляющие воздействие</a:t>
            </a:r>
            <a:endParaRPr lang="ru-RU" dirty="0"/>
          </a:p>
        </p:txBody>
      </p:sp>
      <p:sp>
        <p:nvSpPr>
          <p:cNvPr id="9" name="TextBox 8"/>
          <p:cNvSpPr txBox="1"/>
          <p:nvPr/>
        </p:nvSpPr>
        <p:spPr>
          <a:xfrm>
            <a:off x="3563888" y="2779516"/>
            <a:ext cx="2664296" cy="2862322"/>
          </a:xfrm>
          <a:prstGeom prst="rect">
            <a:avLst/>
          </a:prstGeom>
          <a:ln/>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ru-RU" dirty="0" smtClean="0"/>
              <a:t>Логистическая система (звено)</a:t>
            </a:r>
          </a:p>
          <a:p>
            <a:pPr algn="ctr"/>
            <a:endParaRPr lang="ru-RU" dirty="0"/>
          </a:p>
          <a:p>
            <a:pPr algn="ctr"/>
            <a:endParaRPr lang="ru-RU" dirty="0" smtClean="0"/>
          </a:p>
          <a:p>
            <a:pPr algn="ctr"/>
            <a:endParaRPr lang="ru-RU" dirty="0"/>
          </a:p>
          <a:p>
            <a:pPr algn="ctr"/>
            <a:endParaRPr lang="ru-RU" dirty="0" smtClean="0"/>
          </a:p>
          <a:p>
            <a:pPr algn="ctr"/>
            <a:endParaRPr lang="ru-RU" dirty="0"/>
          </a:p>
          <a:p>
            <a:pPr algn="ctr"/>
            <a:endParaRPr lang="ru-RU" dirty="0" smtClean="0"/>
          </a:p>
          <a:p>
            <a:pPr algn="ctr"/>
            <a:endParaRPr lang="ru-RU" dirty="0"/>
          </a:p>
          <a:p>
            <a:pPr algn="ctr"/>
            <a:endParaRPr lang="ru-RU" dirty="0"/>
          </a:p>
        </p:txBody>
      </p:sp>
      <p:sp>
        <p:nvSpPr>
          <p:cNvPr id="10" name="TextBox 9"/>
          <p:cNvSpPr txBox="1"/>
          <p:nvPr/>
        </p:nvSpPr>
        <p:spPr>
          <a:xfrm>
            <a:off x="3851920" y="4435700"/>
            <a:ext cx="2160240" cy="92333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ru-RU" dirty="0" smtClean="0"/>
              <a:t>Внутреннее состояние</a:t>
            </a:r>
            <a:br>
              <a:rPr lang="ru-RU" dirty="0" smtClean="0"/>
            </a:br>
            <a:r>
              <a:rPr lang="en-US" dirty="0" smtClean="0"/>
              <a:t>m</a:t>
            </a:r>
            <a:r>
              <a:rPr lang="en-US" sz="1050" dirty="0" smtClean="0"/>
              <a:t>1</a:t>
            </a:r>
            <a:r>
              <a:rPr lang="en-US" dirty="0" smtClean="0"/>
              <a:t>, m</a:t>
            </a:r>
            <a:r>
              <a:rPr lang="en-US" sz="1050" dirty="0" smtClean="0"/>
              <a:t>2</a:t>
            </a:r>
            <a:r>
              <a:rPr lang="en-US" dirty="0" smtClean="0"/>
              <a:t>, m</a:t>
            </a:r>
            <a:r>
              <a:rPr lang="en-US" sz="1050" dirty="0" smtClean="0"/>
              <a:t>3</a:t>
            </a:r>
            <a:r>
              <a:rPr lang="en-US" dirty="0" smtClean="0"/>
              <a:t>, …..</a:t>
            </a:r>
            <a:r>
              <a:rPr lang="en-US" dirty="0" err="1" smtClean="0"/>
              <a:t>m</a:t>
            </a:r>
            <a:r>
              <a:rPr lang="en-US" sz="1100" dirty="0" err="1" smtClean="0"/>
              <a:t>n</a:t>
            </a:r>
            <a:endParaRPr lang="ru-RU" sz="1100" dirty="0"/>
          </a:p>
        </p:txBody>
      </p:sp>
      <p:sp>
        <p:nvSpPr>
          <p:cNvPr id="11" name="TextBox 10"/>
          <p:cNvSpPr txBox="1"/>
          <p:nvPr/>
        </p:nvSpPr>
        <p:spPr>
          <a:xfrm>
            <a:off x="3815916" y="1982770"/>
            <a:ext cx="2160240" cy="369332"/>
          </a:xfrm>
          <a:prstGeom prst="rect">
            <a:avLst/>
          </a:prstGeom>
          <a:noFill/>
          <a:ln>
            <a:noFill/>
          </a:ln>
        </p:spPr>
        <p:txBody>
          <a:bodyPr wrap="square" rtlCol="0">
            <a:spAutoFit/>
          </a:bodyPr>
          <a:lstStyle/>
          <a:p>
            <a:pPr algn="ctr"/>
            <a:r>
              <a:rPr lang="en-US" dirty="0" smtClean="0"/>
              <a:t>M</a:t>
            </a:r>
            <a:r>
              <a:rPr lang="en-US" sz="1050" dirty="0" smtClean="0"/>
              <a:t>1</a:t>
            </a:r>
            <a:r>
              <a:rPr lang="en-US" dirty="0" smtClean="0"/>
              <a:t>, M</a:t>
            </a:r>
            <a:r>
              <a:rPr lang="en-US" sz="1050" dirty="0" smtClean="0"/>
              <a:t>2</a:t>
            </a:r>
            <a:r>
              <a:rPr lang="en-US" dirty="0" smtClean="0"/>
              <a:t>, M</a:t>
            </a:r>
            <a:r>
              <a:rPr lang="en-US" sz="1050" dirty="0" smtClean="0"/>
              <a:t>3</a:t>
            </a:r>
            <a:r>
              <a:rPr lang="en-US" dirty="0" smtClean="0"/>
              <a:t>, …..M</a:t>
            </a:r>
            <a:r>
              <a:rPr lang="en-US" sz="1100" dirty="0" smtClean="0"/>
              <a:t>k</a:t>
            </a:r>
            <a:endParaRPr lang="ru-RU" sz="1100" dirty="0"/>
          </a:p>
        </p:txBody>
      </p:sp>
      <p:sp>
        <p:nvSpPr>
          <p:cNvPr id="12" name="TextBox 11"/>
          <p:cNvSpPr txBox="1"/>
          <p:nvPr/>
        </p:nvSpPr>
        <p:spPr>
          <a:xfrm>
            <a:off x="2655958" y="3334926"/>
            <a:ext cx="619898" cy="1754326"/>
          </a:xfrm>
          <a:prstGeom prst="rect">
            <a:avLst/>
          </a:prstGeom>
          <a:noFill/>
          <a:ln>
            <a:noFill/>
          </a:ln>
        </p:spPr>
        <p:txBody>
          <a:bodyPr wrap="square" rtlCol="0">
            <a:spAutoFit/>
          </a:bodyPr>
          <a:lstStyle/>
          <a:p>
            <a:pPr algn="ctr"/>
            <a:r>
              <a:rPr lang="en-US" dirty="0" smtClean="0"/>
              <a:t>X</a:t>
            </a:r>
            <a:r>
              <a:rPr lang="en-US" sz="1050" dirty="0" smtClean="0"/>
              <a:t>1</a:t>
            </a:r>
            <a:r>
              <a:rPr lang="en-US" dirty="0" smtClean="0"/>
              <a:t>,</a:t>
            </a:r>
          </a:p>
          <a:p>
            <a:pPr algn="ctr"/>
            <a:r>
              <a:rPr lang="en-US" dirty="0" smtClean="0"/>
              <a:t> X</a:t>
            </a:r>
            <a:r>
              <a:rPr lang="en-US" sz="1050" dirty="0" smtClean="0"/>
              <a:t>2</a:t>
            </a:r>
            <a:r>
              <a:rPr lang="en-US" dirty="0" smtClean="0"/>
              <a:t>, </a:t>
            </a:r>
          </a:p>
          <a:p>
            <a:pPr algn="ctr"/>
            <a:r>
              <a:rPr lang="en-US" dirty="0" smtClean="0"/>
              <a:t>X</a:t>
            </a:r>
            <a:r>
              <a:rPr lang="en-US" sz="1050" dirty="0" smtClean="0"/>
              <a:t>3</a:t>
            </a:r>
            <a:r>
              <a:rPr lang="en-US" dirty="0" smtClean="0"/>
              <a:t>, </a:t>
            </a:r>
          </a:p>
          <a:p>
            <a:pPr algn="ctr"/>
            <a:r>
              <a:rPr lang="en-US" dirty="0" smtClean="0"/>
              <a:t>..</a:t>
            </a:r>
          </a:p>
          <a:p>
            <a:pPr algn="ctr"/>
            <a:r>
              <a:rPr lang="en-US" dirty="0" smtClean="0"/>
              <a:t>..</a:t>
            </a:r>
          </a:p>
          <a:p>
            <a:pPr algn="ctr"/>
            <a:r>
              <a:rPr lang="en-US" dirty="0" err="1" smtClean="0"/>
              <a:t>X</a:t>
            </a:r>
            <a:r>
              <a:rPr lang="en-US" sz="1100" dirty="0" err="1" smtClean="0"/>
              <a:t>z</a:t>
            </a:r>
            <a:endParaRPr lang="ru-RU" sz="1100" dirty="0"/>
          </a:p>
        </p:txBody>
      </p:sp>
      <p:sp>
        <p:nvSpPr>
          <p:cNvPr id="14" name="TextBox 13"/>
          <p:cNvSpPr txBox="1"/>
          <p:nvPr/>
        </p:nvSpPr>
        <p:spPr>
          <a:xfrm>
            <a:off x="6688406" y="3429142"/>
            <a:ext cx="619898" cy="1754326"/>
          </a:xfrm>
          <a:prstGeom prst="rect">
            <a:avLst/>
          </a:prstGeom>
          <a:noFill/>
          <a:ln>
            <a:noFill/>
          </a:ln>
        </p:spPr>
        <p:txBody>
          <a:bodyPr wrap="square" rtlCol="0">
            <a:spAutoFit/>
          </a:bodyPr>
          <a:lstStyle/>
          <a:p>
            <a:pPr algn="ctr"/>
            <a:r>
              <a:rPr lang="en-US" dirty="0" smtClean="0"/>
              <a:t>Y</a:t>
            </a:r>
            <a:r>
              <a:rPr lang="en-US" sz="1050" dirty="0" smtClean="0"/>
              <a:t>1</a:t>
            </a:r>
            <a:r>
              <a:rPr lang="en-US" dirty="0" smtClean="0"/>
              <a:t>,</a:t>
            </a:r>
          </a:p>
          <a:p>
            <a:pPr algn="ctr"/>
            <a:r>
              <a:rPr lang="en-US" dirty="0" smtClean="0"/>
              <a:t> Y</a:t>
            </a:r>
            <a:r>
              <a:rPr lang="en-US" sz="1050" dirty="0" smtClean="0"/>
              <a:t>2</a:t>
            </a:r>
            <a:r>
              <a:rPr lang="en-US" dirty="0" smtClean="0"/>
              <a:t>, </a:t>
            </a:r>
          </a:p>
          <a:p>
            <a:pPr algn="ctr"/>
            <a:r>
              <a:rPr lang="en-US" dirty="0" smtClean="0"/>
              <a:t>Y</a:t>
            </a:r>
            <a:r>
              <a:rPr lang="en-US" sz="1050" dirty="0" smtClean="0"/>
              <a:t>3</a:t>
            </a:r>
            <a:r>
              <a:rPr lang="en-US" dirty="0" smtClean="0"/>
              <a:t>, </a:t>
            </a:r>
          </a:p>
          <a:p>
            <a:pPr algn="ctr"/>
            <a:r>
              <a:rPr lang="en-US" dirty="0" smtClean="0"/>
              <a:t>..</a:t>
            </a:r>
          </a:p>
          <a:p>
            <a:pPr algn="ctr"/>
            <a:r>
              <a:rPr lang="en-US" dirty="0" smtClean="0"/>
              <a:t>..</a:t>
            </a:r>
          </a:p>
          <a:p>
            <a:pPr algn="ctr"/>
            <a:r>
              <a:rPr lang="en-US" dirty="0" err="1" smtClean="0"/>
              <a:t>Y</a:t>
            </a:r>
            <a:r>
              <a:rPr lang="en-US" sz="1100" dirty="0" err="1"/>
              <a:t>p</a:t>
            </a:r>
            <a:endParaRPr lang="ru-RU" sz="1100" dirty="0"/>
          </a:p>
        </p:txBody>
      </p:sp>
      <p:cxnSp>
        <p:nvCxnSpPr>
          <p:cNvPr id="16" name="Прямая со стрелкой 15"/>
          <p:cNvCxnSpPr>
            <a:stCxn id="3" idx="3"/>
          </p:cNvCxnSpPr>
          <p:nvPr/>
        </p:nvCxnSpPr>
        <p:spPr>
          <a:xfrm flipV="1">
            <a:off x="2123728" y="1015861"/>
            <a:ext cx="2448272"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a:stCxn id="3" idx="2"/>
          </p:cNvCxnSpPr>
          <p:nvPr/>
        </p:nvCxnSpPr>
        <p:spPr>
          <a:xfrm>
            <a:off x="1295636" y="1339027"/>
            <a:ext cx="0" cy="19958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p:cNvCxnSpPr/>
          <p:nvPr/>
        </p:nvCxnSpPr>
        <p:spPr>
          <a:xfrm>
            <a:off x="3172127" y="3661227"/>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p:nvPr/>
        </p:nvCxnSpPr>
        <p:spPr>
          <a:xfrm>
            <a:off x="3172127" y="3829398"/>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p:nvPr/>
        </p:nvCxnSpPr>
        <p:spPr>
          <a:xfrm>
            <a:off x="3148608" y="4149080"/>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p:cNvCxnSpPr/>
          <p:nvPr/>
        </p:nvCxnSpPr>
        <p:spPr>
          <a:xfrm>
            <a:off x="3172127" y="4897365"/>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p:nvPr/>
        </p:nvCxnSpPr>
        <p:spPr>
          <a:xfrm>
            <a:off x="6400374" y="3636663"/>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p:nvPr/>
        </p:nvCxnSpPr>
        <p:spPr>
          <a:xfrm>
            <a:off x="6400374" y="3861048"/>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p:nvPr/>
        </p:nvCxnSpPr>
        <p:spPr>
          <a:xfrm>
            <a:off x="6400374" y="4150893"/>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p:nvPr/>
        </p:nvCxnSpPr>
        <p:spPr>
          <a:xfrm>
            <a:off x="6423076" y="5013176"/>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p:nvPr/>
        </p:nvCxnSpPr>
        <p:spPr>
          <a:xfrm>
            <a:off x="4211960" y="2336976"/>
            <a:ext cx="0" cy="2999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Прямая со стрелкой 29"/>
          <p:cNvCxnSpPr/>
          <p:nvPr/>
        </p:nvCxnSpPr>
        <p:spPr>
          <a:xfrm>
            <a:off x="4557791" y="2352102"/>
            <a:ext cx="0" cy="2999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Прямая со стрелкой 30"/>
          <p:cNvCxnSpPr/>
          <p:nvPr/>
        </p:nvCxnSpPr>
        <p:spPr>
          <a:xfrm>
            <a:off x="5004048" y="2352102"/>
            <a:ext cx="0" cy="2999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Прямая со стрелкой 31"/>
          <p:cNvCxnSpPr/>
          <p:nvPr/>
        </p:nvCxnSpPr>
        <p:spPr>
          <a:xfrm>
            <a:off x="5508104" y="2339408"/>
            <a:ext cx="0" cy="2999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4217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764704"/>
            <a:ext cx="8291264" cy="5361459"/>
          </a:xfrm>
        </p:spPr>
        <p:txBody>
          <a:bodyPr>
            <a:normAutofit fontScale="92500" lnSpcReduction="10000"/>
          </a:bodyPr>
          <a:lstStyle/>
          <a:p>
            <a:r>
              <a:rPr lang="ru-RU" b="1" dirty="0"/>
              <a:t>Логистическая система</a:t>
            </a:r>
            <a:r>
              <a:rPr lang="ru-RU" dirty="0"/>
              <a:t> – это сложная организационно завершенная (структурированная) экономическая система, состоящая из элементов – звеньев, взаимосвязанных в едином процессе управления материальными и сопутствующими им потоками. </a:t>
            </a:r>
            <a:endParaRPr lang="ru-RU" dirty="0" smtClean="0"/>
          </a:p>
          <a:p>
            <a:r>
              <a:rPr lang="ru-RU" dirty="0" smtClean="0"/>
              <a:t>Логистическая </a:t>
            </a:r>
            <a:r>
              <a:rPr lang="ru-RU" dirty="0"/>
              <a:t>система – это система, состоящая из нескольких подсистем, выполняющая логистические функции и имеющая развитые связи с внешней средой, то есть с рынком.</a:t>
            </a:r>
          </a:p>
        </p:txBody>
      </p:sp>
    </p:spTree>
    <p:extLst>
      <p:ext uri="{BB962C8B-B14F-4D97-AF65-F5344CB8AC3E}">
        <p14:creationId xmlns:p14="http://schemas.microsoft.com/office/powerpoint/2010/main" val="771105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8640960" cy="6192688"/>
          </a:xfrm>
        </p:spPr>
        <p:txBody>
          <a:bodyPr>
            <a:normAutofit fontScale="85000" lnSpcReduction="10000"/>
          </a:bodyPr>
          <a:lstStyle/>
          <a:p>
            <a:pPr marL="0" indent="0" algn="ctr">
              <a:buNone/>
            </a:pPr>
            <a:r>
              <a:rPr lang="ru-RU" dirty="0"/>
              <a:t>Для эффективного управления производственно-хозяйственной системой выделяют два типа входных величин: управляющие и возмущающие воздействия. Поведение логистической системы (аналогично ведет себя звено логистической системы) под воздействием входных </a:t>
            </a:r>
            <a:r>
              <a:rPr lang="ru-RU" dirty="0" smtClean="0"/>
              <a:t>величин</a:t>
            </a:r>
            <a:r>
              <a:rPr lang="en-US" dirty="0" smtClean="0"/>
              <a:t>.</a:t>
            </a:r>
          </a:p>
          <a:p>
            <a:pPr marL="0" indent="0" algn="ctr">
              <a:buNone/>
            </a:pPr>
            <a:r>
              <a:rPr lang="ru-RU" dirty="0" smtClean="0"/>
              <a:t>Управляющие </a:t>
            </a:r>
            <a:r>
              <a:rPr lang="ru-RU" dirty="0"/>
              <a:t>воздействия (</a:t>
            </a:r>
            <a:r>
              <a:rPr lang="ru-RU" dirty="0" smtClean="0"/>
              <a:t>X</a:t>
            </a:r>
            <a:r>
              <a:rPr lang="en-US" dirty="0" smtClean="0"/>
              <a:t>1</a:t>
            </a:r>
            <a:r>
              <a:rPr lang="ru-RU" dirty="0" smtClean="0"/>
              <a:t>, </a:t>
            </a:r>
            <a:r>
              <a:rPr lang="ru-RU" dirty="0"/>
              <a:t>Х2, Х3, </a:t>
            </a:r>
            <a:r>
              <a:rPr lang="ru-RU" i="1" dirty="0" smtClean="0"/>
              <a:t>Х</a:t>
            </a:r>
            <a:r>
              <a:rPr lang="en-US" i="1" dirty="0" smtClean="0"/>
              <a:t>/z</a:t>
            </a:r>
            <a:r>
              <a:rPr lang="ru-RU" dirty="0"/>
              <a:t> ) представляют собой величины, значениями которых можно распоряжаться при управлении системой и которые можно изменять с целью осуществления действий, предпочтительных по сравнению с другими </a:t>
            </a:r>
            <a:r>
              <a:rPr lang="ru-RU" dirty="0" smtClean="0"/>
              <a:t>возможными движениями </a:t>
            </a:r>
            <a:r>
              <a:rPr lang="ru-RU" dirty="0"/>
              <a:t>управляемой системы. Для логистической системы управляющие воздействия воплощены в логистической стратегии фирмы, ее технической, ценовой, финансовой, кадровой политике, в целевых комплексных программах.</a:t>
            </a:r>
          </a:p>
          <a:p>
            <a:endParaRPr lang="ru-RU" dirty="0"/>
          </a:p>
        </p:txBody>
      </p:sp>
    </p:spTree>
    <p:extLst>
      <p:ext uri="{BB962C8B-B14F-4D97-AF65-F5344CB8AC3E}">
        <p14:creationId xmlns:p14="http://schemas.microsoft.com/office/powerpoint/2010/main" val="6601169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620688"/>
            <a:ext cx="8435280" cy="5505475"/>
          </a:xfrm>
        </p:spPr>
        <p:txBody>
          <a:bodyPr>
            <a:normAutofit lnSpcReduction="10000"/>
          </a:bodyPr>
          <a:lstStyle/>
          <a:p>
            <a:pPr marL="0" indent="0" algn="ctr">
              <a:buNone/>
            </a:pPr>
            <a:r>
              <a:rPr lang="ru-RU" dirty="0"/>
              <a:t>Возмущающие воздействия (</a:t>
            </a:r>
            <a:r>
              <a:rPr lang="ru-RU" dirty="0" smtClean="0"/>
              <a:t>М</a:t>
            </a:r>
            <a:r>
              <a:rPr lang="en-US" dirty="0" smtClean="0"/>
              <a:t>1</a:t>
            </a:r>
            <a:r>
              <a:rPr lang="ru-RU" dirty="0" smtClean="0"/>
              <a:t>, </a:t>
            </a:r>
            <a:r>
              <a:rPr lang="ru-RU" dirty="0"/>
              <a:t>М2, М3, </a:t>
            </a:r>
            <a:r>
              <a:rPr lang="ru-RU" dirty="0" smtClean="0"/>
              <a:t>М</a:t>
            </a:r>
            <a:r>
              <a:rPr lang="en-US" dirty="0" smtClean="0"/>
              <a:t>k</a:t>
            </a:r>
            <a:r>
              <a:rPr lang="ru-RU" dirty="0" smtClean="0"/>
              <a:t>), </a:t>
            </a:r>
            <a:r>
              <a:rPr lang="ru-RU" dirty="0"/>
              <a:t>как правило, невозможно или экономически нецелесообразно изменить со стороны рассматриваемой системы. Возмущающие воздействия могут быть лишь учтены нашей системой, большое значение имеет прогнозирование тенденций их развития. Для логистической системы возмущающими воздействиями являются рыночная ситуация, транспортная и налоговая политика государства, ставка банковского процента за кредит и т.д.</a:t>
            </a:r>
          </a:p>
        </p:txBody>
      </p:sp>
    </p:spTree>
    <p:extLst>
      <p:ext uri="{BB962C8B-B14F-4D97-AF65-F5344CB8AC3E}">
        <p14:creationId xmlns:p14="http://schemas.microsoft.com/office/powerpoint/2010/main" val="21606850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548680"/>
            <a:ext cx="8712968" cy="5616624"/>
          </a:xfrm>
        </p:spPr>
        <p:txBody>
          <a:bodyPr>
            <a:normAutofit fontScale="92500"/>
          </a:bodyPr>
          <a:lstStyle/>
          <a:p>
            <a:pPr marL="0" indent="0" algn="ctr">
              <a:buNone/>
            </a:pPr>
            <a:r>
              <a:rPr lang="ru-RU" dirty="0"/>
              <a:t>Реакция системы на входные переменные и ее воздействие на внешнюю среду характеризуются значениями ее выходных переменных величин (</a:t>
            </a:r>
            <a:r>
              <a:rPr lang="ru-RU" dirty="0" smtClean="0"/>
              <a:t>У</a:t>
            </a:r>
            <a:r>
              <a:rPr lang="en-US" dirty="0" smtClean="0"/>
              <a:t>1</a:t>
            </a:r>
            <a:r>
              <a:rPr lang="ru-RU" dirty="0" smtClean="0"/>
              <a:t>, </a:t>
            </a:r>
            <a:r>
              <a:rPr lang="ru-RU" dirty="0"/>
              <a:t>У2, </a:t>
            </a:r>
            <a:r>
              <a:rPr lang="ru-RU" dirty="0" smtClean="0"/>
              <a:t>У3,</a:t>
            </a:r>
            <a:r>
              <a:rPr lang="ru-RU" i="1" dirty="0" smtClean="0"/>
              <a:t>Y</a:t>
            </a:r>
            <a:r>
              <a:rPr lang="en-US" i="1" dirty="0" smtClean="0"/>
              <a:t>p</a:t>
            </a:r>
            <a:r>
              <a:rPr lang="ru-RU" i="1" dirty="0" smtClean="0"/>
              <a:t>).</a:t>
            </a:r>
            <a:r>
              <a:rPr lang="ru-RU" dirty="0"/>
              <a:t> Совокупность выходных величин и их изменения определяют поведение системы, позволяют руководителю оценивать соответствие конкретных действий стратегическим целям. В нашем случае к таким показателям относятся объем, качество отправленной готовой продукции, ценовая политика фирмы, ее кооперационные связи, формирование каналов сбыта продукции и др.</a:t>
            </a:r>
          </a:p>
        </p:txBody>
      </p:sp>
    </p:spTree>
    <p:extLst>
      <p:ext uri="{BB962C8B-B14F-4D97-AF65-F5344CB8AC3E}">
        <p14:creationId xmlns:p14="http://schemas.microsoft.com/office/powerpoint/2010/main" val="11516739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548680"/>
            <a:ext cx="8686800" cy="5721499"/>
          </a:xfrm>
        </p:spPr>
        <p:txBody>
          <a:bodyPr>
            <a:normAutofit fontScale="92500" lnSpcReduction="20000"/>
          </a:bodyPr>
          <a:lstStyle/>
          <a:p>
            <a:pPr marL="0" indent="0" algn="ctr">
              <a:buNone/>
            </a:pPr>
            <a:r>
              <a:rPr lang="ru-RU" dirty="0"/>
              <a:t>Внутреннее состояние системы характеризуется совокупностью значений величин, определяющих ее поведение, т.е. переменными состояния системы </a:t>
            </a:r>
            <a:r>
              <a:rPr lang="ru-RU" i="1" dirty="0"/>
              <a:t>(</a:t>
            </a:r>
            <a:r>
              <a:rPr lang="ru-RU" i="1" dirty="0" smtClean="0"/>
              <a:t>т1, </a:t>
            </a:r>
            <a:r>
              <a:rPr lang="ru-RU" i="1" dirty="0"/>
              <a:t>т2, </a:t>
            </a:r>
            <a:r>
              <a:rPr lang="ru-RU" i="1" dirty="0" smtClean="0"/>
              <a:t>т</a:t>
            </a:r>
            <a:r>
              <a:rPr lang="en-US" i="1" dirty="0" smtClean="0"/>
              <a:t>n</a:t>
            </a:r>
            <a:r>
              <a:rPr lang="ru-RU" dirty="0" smtClean="0"/>
              <a:t>). </a:t>
            </a:r>
            <a:r>
              <a:rPr lang="ru-RU" dirty="0"/>
              <a:t>В зависимости от множества допустимых состояний системы подразделяются на непрерывные (переменные состояния могут принимать любые значения в наперед заданных пределах) и дискретные (в них внутреннее состояние может принимать конечное число фиксированных значений). В логистических системах внутреннее состояние определяется ее организационной структурой, мощностью ее складов, числом транспортных единиц и персонала.</a:t>
            </a:r>
          </a:p>
        </p:txBody>
      </p:sp>
    </p:spTree>
    <p:extLst>
      <p:ext uri="{BB962C8B-B14F-4D97-AF65-F5344CB8AC3E}">
        <p14:creationId xmlns:p14="http://schemas.microsoft.com/office/powerpoint/2010/main" val="15289865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dirty="0" smtClean="0"/>
              <a:t>Таким образом, все вышеперечисленные переменные, дающие полное представление о самой системе и характере ее поведения во внешней среде, могут быть подразделены на следующие группы:</a:t>
            </a:r>
            <a:br>
              <a:rPr lang="ru-RU" sz="2400" dirty="0" smtClean="0"/>
            </a:br>
            <a:endParaRPr lang="ru-RU" sz="2400" dirty="0"/>
          </a:p>
        </p:txBody>
      </p:sp>
      <p:sp>
        <p:nvSpPr>
          <p:cNvPr id="3" name="Объект 2"/>
          <p:cNvSpPr>
            <a:spLocks noGrp="1"/>
          </p:cNvSpPr>
          <p:nvPr>
            <p:ph idx="1"/>
          </p:nvPr>
        </p:nvSpPr>
        <p:spPr>
          <a:xfrm>
            <a:off x="467544" y="1844824"/>
            <a:ext cx="8229600" cy="4525963"/>
          </a:xfrm>
        </p:spPr>
        <p:txBody>
          <a:bodyPr>
            <a:normAutofit fontScale="85000" lnSpcReduction="20000"/>
          </a:bodyPr>
          <a:lstStyle/>
          <a:p>
            <a:r>
              <a:rPr lang="ru-RU" dirty="0" smtClean="0"/>
              <a:t>o </a:t>
            </a:r>
            <a:r>
              <a:rPr lang="ru-RU" dirty="0"/>
              <a:t>входные переменные (</a:t>
            </a:r>
            <a:r>
              <a:rPr lang="ru-RU" dirty="0" smtClean="0"/>
              <a:t>Х</a:t>
            </a:r>
            <a:r>
              <a:rPr lang="en-US" dirty="0" smtClean="0"/>
              <a:t>1</a:t>
            </a:r>
            <a:r>
              <a:rPr lang="ru-RU" dirty="0" smtClean="0"/>
              <a:t>, </a:t>
            </a:r>
            <a:r>
              <a:rPr lang="ru-RU" dirty="0"/>
              <a:t>Х2, Х3, </a:t>
            </a:r>
            <a:r>
              <a:rPr lang="ru-RU" dirty="0" smtClean="0"/>
              <a:t>Х</a:t>
            </a:r>
            <a:r>
              <a:rPr lang="en-US" dirty="0" smtClean="0"/>
              <a:t>/z</a:t>
            </a:r>
            <a:r>
              <a:rPr lang="ru-RU" dirty="0" smtClean="0"/>
              <a:t>; </a:t>
            </a:r>
            <a:r>
              <a:rPr lang="ru-RU" dirty="0" smtClean="0"/>
              <a:t>М1</a:t>
            </a:r>
            <a:r>
              <a:rPr lang="en-US" dirty="0"/>
              <a:t>,</a:t>
            </a:r>
            <a:r>
              <a:rPr lang="ru-RU" dirty="0" smtClean="0"/>
              <a:t> </a:t>
            </a:r>
            <a:r>
              <a:rPr lang="ru-RU" dirty="0"/>
              <a:t>М2, М3, </a:t>
            </a:r>
            <a:r>
              <a:rPr lang="ru-RU" dirty="0" smtClean="0"/>
              <a:t>М</a:t>
            </a:r>
            <a:r>
              <a:rPr lang="en-US" dirty="0" smtClean="0"/>
              <a:t>k</a:t>
            </a:r>
            <a:r>
              <a:rPr lang="ru-RU" dirty="0" smtClean="0"/>
              <a:t>), </a:t>
            </a:r>
            <a:r>
              <a:rPr lang="ru-RU" dirty="0"/>
              <a:t>представляющие сигналы, генерируемые системами, внешними по отношению к данной системе, и влияющие определенным образом на ее поведение;</a:t>
            </a:r>
          </a:p>
          <a:p>
            <a:r>
              <a:rPr lang="ru-RU" dirty="0"/>
              <a:t>o выходные переменные (</a:t>
            </a:r>
            <a:r>
              <a:rPr lang="ru-RU" dirty="0" smtClean="0"/>
              <a:t>У</a:t>
            </a:r>
            <a:r>
              <a:rPr lang="en-US" dirty="0" smtClean="0"/>
              <a:t>1</a:t>
            </a:r>
            <a:r>
              <a:rPr lang="ru-RU" dirty="0" smtClean="0"/>
              <a:t>, </a:t>
            </a:r>
            <a:r>
              <a:rPr lang="ru-RU" dirty="0"/>
              <a:t>У2, </a:t>
            </a:r>
            <a:r>
              <a:rPr lang="ru-RU" dirty="0" smtClean="0"/>
              <a:t>У3,У</a:t>
            </a:r>
            <a:r>
              <a:rPr lang="en-US" dirty="0" smtClean="0"/>
              <a:t>p</a:t>
            </a:r>
            <a:r>
              <a:rPr lang="ru-RU" dirty="0" smtClean="0"/>
              <a:t>), </a:t>
            </a:r>
            <a:r>
              <a:rPr lang="ru-RU" dirty="0"/>
              <a:t>характеризующие реакцию системы на внешнее воздействие и позволяющие описать конкретные аспекты повышения системы в известных условиях;</a:t>
            </a:r>
          </a:p>
          <a:p>
            <a:r>
              <a:rPr lang="ru-RU" dirty="0"/>
              <a:t>o переменные состояния </a:t>
            </a:r>
            <a:r>
              <a:rPr lang="ru-RU" i="1" dirty="0" smtClean="0"/>
              <a:t>(т1, т2, т</a:t>
            </a:r>
            <a:r>
              <a:rPr lang="en-US" i="1" dirty="0" smtClean="0"/>
              <a:t>n</a:t>
            </a:r>
            <a:r>
              <a:rPr lang="ru-RU" dirty="0" smtClean="0"/>
              <a:t>)</a:t>
            </a:r>
            <a:r>
              <a:rPr lang="ru-RU" b="1" i="1" dirty="0" smtClean="0"/>
              <a:t>,</a:t>
            </a:r>
            <a:r>
              <a:rPr lang="ru-RU" b="1" i="1" dirty="0"/>
              <a:t> </a:t>
            </a:r>
            <a:r>
              <a:rPr lang="ru-RU" dirty="0"/>
              <a:t>характеризующие динамическое поведение исследуемой системы.</a:t>
            </a:r>
          </a:p>
          <a:p>
            <a:endParaRPr lang="ru-RU" dirty="0"/>
          </a:p>
        </p:txBody>
      </p:sp>
    </p:spTree>
    <p:extLst>
      <p:ext uri="{BB962C8B-B14F-4D97-AF65-F5344CB8AC3E}">
        <p14:creationId xmlns:p14="http://schemas.microsoft.com/office/powerpoint/2010/main" val="39669845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0"/>
            <a:ext cx="8229600" cy="1143000"/>
          </a:xfrm>
        </p:spPr>
        <p:txBody>
          <a:bodyPr>
            <a:noAutofit/>
          </a:bodyPr>
          <a:lstStyle/>
          <a:p>
            <a:r>
              <a:rPr lang="ru-RU" sz="2400" dirty="0"/>
              <a:t>К основным подсистемам (элементам </a:t>
            </a:r>
            <a:r>
              <a:rPr lang="ru-RU" sz="2400" dirty="0" smtClean="0"/>
              <a:t>M) </a:t>
            </a:r>
            <a:r>
              <a:rPr lang="ru-RU" sz="2400" dirty="0"/>
              <a:t>логистической системы </a:t>
            </a:r>
            <a:r>
              <a:rPr lang="ru-RU" sz="2400" dirty="0" smtClean="0"/>
              <a:t>относятся следующие:</a:t>
            </a:r>
            <a:r>
              <a:rPr lang="ru-RU" sz="2400" dirty="0"/>
              <a:t> </a:t>
            </a:r>
          </a:p>
        </p:txBody>
      </p:sp>
      <p:sp>
        <p:nvSpPr>
          <p:cNvPr id="3" name="Объект 2"/>
          <p:cNvSpPr>
            <a:spLocks noGrp="1"/>
          </p:cNvSpPr>
          <p:nvPr>
            <p:ph idx="1"/>
          </p:nvPr>
        </p:nvSpPr>
        <p:spPr>
          <a:xfrm>
            <a:off x="0" y="980728"/>
            <a:ext cx="9144000" cy="5877272"/>
          </a:xfrm>
        </p:spPr>
        <p:txBody>
          <a:bodyPr>
            <a:normAutofit fontScale="47500" lnSpcReduction="20000"/>
          </a:bodyPr>
          <a:lstStyle/>
          <a:p>
            <a:r>
              <a:rPr lang="ru-RU" i="1" dirty="0"/>
              <a:t>Закупка</a:t>
            </a:r>
            <a:r>
              <a:rPr lang="ru-RU" dirty="0"/>
              <a:t> – M1 – это выделенная подсистема, обеспечивающая ЛС </a:t>
            </a:r>
            <a:r>
              <a:rPr lang="ru-RU" dirty="0" err="1"/>
              <a:t>материалопотоком</a:t>
            </a:r>
            <a:r>
              <a:rPr lang="ru-RU" dirty="0"/>
              <a:t> в виде сырья, материалов и т. п. непосредственно от первоисточника.</a:t>
            </a:r>
          </a:p>
          <a:p>
            <a:r>
              <a:rPr lang="ru-RU" i="1" dirty="0"/>
              <a:t>Склады</a:t>
            </a:r>
            <a:r>
              <a:rPr lang="ru-RU" dirty="0"/>
              <a:t> –M2 – являются подсистемой ЛС, которая представлена изначально складскими площадями в виде зданий, сооружений, площадок, а также необходимыми техническими средствами для перемещения и переработки </a:t>
            </a:r>
            <a:r>
              <a:rPr lang="ru-RU" dirty="0" err="1"/>
              <a:t>материалопотока</a:t>
            </a:r>
            <a:r>
              <a:rPr lang="ru-RU" dirty="0"/>
              <a:t> в «складском пространстве». Основное предназначение складов – размещение и хранение материального потока, преобразованного в запас, его переработка на складе и формирование в требуемый потребителем «формат» для более удобной транспортировки.</a:t>
            </a:r>
          </a:p>
          <a:p>
            <a:r>
              <a:rPr lang="ru-RU" i="1" dirty="0"/>
              <a:t>Запасы</a:t>
            </a:r>
            <a:r>
              <a:rPr lang="ru-RU" dirty="0"/>
              <a:t> – M3 – являются своеобразным показателем жизнеспособности ЛС. Это «кровь» логистической системы. Наличие запаса гарантирует системе высокую адаптивность к изменяющейся рыночной ситуации. В то же время это одна из затратных подсистем. Экономичность ЛС зависит от экономически обоснованной оптимальной величины запаса.</a:t>
            </a:r>
          </a:p>
          <a:p>
            <a:r>
              <a:rPr lang="ru-RU" i="1" dirty="0"/>
              <a:t>Транспорт</a:t>
            </a:r>
            <a:r>
              <a:rPr lang="ru-RU" dirty="0"/>
              <a:t> – M4 – связывает определенные элементы ЛС (закупку, склады, запасы, производство, сбыт) транспортным процессом, обеспечивая одновременно бесперебойность и своевременность ее функционирования.</a:t>
            </a:r>
          </a:p>
          <a:p>
            <a:r>
              <a:rPr lang="ru-RU" i="1" dirty="0"/>
              <a:t>Производство</a:t>
            </a:r>
            <a:r>
              <a:rPr lang="ru-RU" dirty="0"/>
              <a:t> – M5 – обеспечивает трансформацию (переработку) поступающего материального потока в востребованную рынком продукцию с минимальными затратами и заданным качеством.</a:t>
            </a:r>
          </a:p>
          <a:p>
            <a:r>
              <a:rPr lang="ru-RU" i="1" dirty="0"/>
              <a:t>Распределение</a:t>
            </a:r>
            <a:r>
              <a:rPr lang="ru-RU" dirty="0"/>
              <a:t> – M6 – подсистема, обеспечивающая выбытие материального потока из подсистемы производства и поступление его через логистические каналы и цепи с минимальными затратами к местам возможного потребления.</a:t>
            </a:r>
          </a:p>
          <a:p>
            <a:r>
              <a:rPr lang="ru-RU" i="1" dirty="0"/>
              <a:t>Сбыт</a:t>
            </a:r>
            <a:r>
              <a:rPr lang="ru-RU" dirty="0"/>
              <a:t> – M7 – подсистема, интегрированная с маркетингом. Основное предназначение – своевременная реализация готовой продукции потребителям с сопутствующим логистическим сервисом в нужном месте и в назначенное время.</a:t>
            </a:r>
          </a:p>
          <a:p>
            <a:r>
              <a:rPr lang="ru-RU" i="1" dirty="0"/>
              <a:t>Информация</a:t>
            </a:r>
            <a:r>
              <a:rPr lang="ru-RU" dirty="0"/>
              <a:t> – M8 – а точнее, информационная подсистема – является одной из основных обеспечивающих деятельность ЛС подсистем. Данная подсистема поддерживает информационную связь между всеми подсистемами ЛС, одновременно выполняя функцию управления и контроля.</a:t>
            </a:r>
          </a:p>
          <a:p>
            <a:r>
              <a:rPr lang="ru-RU" i="1" dirty="0"/>
              <a:t>Кадры</a:t>
            </a:r>
            <a:r>
              <a:rPr lang="ru-RU" dirty="0"/>
              <a:t> – M9 – важный элемент системы, задействованный при выполнении всех логистических операций и обеспечивающий целенаправленную деятельность логистической системы</a:t>
            </a:r>
            <a:r>
              <a:rPr lang="ru-RU" dirty="0" smtClean="0"/>
              <a:t>.</a:t>
            </a:r>
            <a:endParaRPr lang="ru-RU" dirty="0"/>
          </a:p>
        </p:txBody>
      </p:sp>
    </p:spTree>
    <p:extLst>
      <p:ext uri="{BB962C8B-B14F-4D97-AF65-F5344CB8AC3E}">
        <p14:creationId xmlns:p14="http://schemas.microsoft.com/office/powerpoint/2010/main" val="3928824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980728"/>
            <a:ext cx="8229600" cy="1143000"/>
          </a:xfrm>
        </p:spPr>
        <p:txBody>
          <a:bodyPr>
            <a:normAutofit fontScale="90000"/>
          </a:bodyPr>
          <a:lstStyle/>
          <a:p>
            <a:r>
              <a:rPr lang="ru-RU" i="1" dirty="0" smtClean="0"/>
              <a:t>Логистическая система – это адаптивная система с обратной связью, выполняющая те или иные логистические операции и функции.</a:t>
            </a:r>
            <a:endParaRPr lang="ru-RU" dirty="0"/>
          </a:p>
        </p:txBody>
      </p:sp>
      <p:sp>
        <p:nvSpPr>
          <p:cNvPr id="3" name="Объект 2"/>
          <p:cNvSpPr>
            <a:spLocks noGrp="1"/>
          </p:cNvSpPr>
          <p:nvPr>
            <p:ph idx="1"/>
          </p:nvPr>
        </p:nvSpPr>
        <p:spPr>
          <a:xfrm>
            <a:off x="467544" y="3196133"/>
            <a:ext cx="8229600" cy="3661867"/>
          </a:xfrm>
        </p:spPr>
        <p:txBody>
          <a:bodyPr/>
          <a:lstStyle/>
          <a:p>
            <a:r>
              <a:rPr lang="ru-RU" dirty="0"/>
              <a:t>Цель логистической системы – доставка товаров и изделий в заданное место, в нужном количестве и ассортименте, в максимально возможной степени подготовленных к производственному или личному потреблению при заданном уровне издержек</a:t>
            </a:r>
          </a:p>
        </p:txBody>
      </p:sp>
    </p:spTree>
    <p:extLst>
      <p:ext uri="{BB962C8B-B14F-4D97-AF65-F5344CB8AC3E}">
        <p14:creationId xmlns:p14="http://schemas.microsoft.com/office/powerpoint/2010/main" val="1876140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ÐÐ°ÑÑÐ¸Ð½ÐºÐ¸ Ð¿Ð¾ Ð·Ð°Ð¿ÑÐ¾ÑÑ Ð»Ð¾Ð³Ð¸ÑÑÐ¸ÑÐµÑÐºÐ°Ñ ÑÐ¸ÑÑÐµÐ¼Ð°"/>
          <p:cNvPicPr>
            <a:picLocks noChangeAspect="1" noChangeArrowheads="1"/>
          </p:cNvPicPr>
          <p:nvPr/>
        </p:nvPicPr>
        <p:blipFill rotWithShape="1">
          <a:blip r:embed="rId2">
            <a:extLst>
              <a:ext uri="{28A0092B-C50C-407E-A947-70E740481C1C}">
                <a14:useLocalDpi xmlns:a14="http://schemas.microsoft.com/office/drawing/2010/main" val="0"/>
              </a:ext>
            </a:extLst>
          </a:blip>
          <a:srcRect b="14422"/>
          <a:stretch/>
        </p:blipFill>
        <p:spPr bwMode="auto">
          <a:xfrm>
            <a:off x="-180528" y="1052736"/>
            <a:ext cx="9134024" cy="4248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0886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20688"/>
          </a:xfrm>
        </p:spPr>
        <p:txBody>
          <a:bodyPr>
            <a:noAutofit/>
          </a:bodyPr>
          <a:lstStyle/>
          <a:p>
            <a:r>
              <a:rPr lang="ru-RU" sz="2400" dirty="0" smtClean="0"/>
              <a:t>Логистическая система обладает определяющими свойствами:</a:t>
            </a:r>
            <a:endParaRPr lang="ru-RU" sz="2400" dirty="0"/>
          </a:p>
        </p:txBody>
      </p:sp>
      <p:sp>
        <p:nvSpPr>
          <p:cNvPr id="3" name="Объект 2"/>
          <p:cNvSpPr>
            <a:spLocks noGrp="1"/>
          </p:cNvSpPr>
          <p:nvPr>
            <p:ph idx="1"/>
          </p:nvPr>
        </p:nvSpPr>
        <p:spPr>
          <a:xfrm>
            <a:off x="5985" y="620688"/>
            <a:ext cx="9144000" cy="6237312"/>
          </a:xfrm>
        </p:spPr>
        <p:txBody>
          <a:bodyPr>
            <a:noAutofit/>
          </a:bodyPr>
          <a:lstStyle/>
          <a:p>
            <a:pPr marL="0" indent="0">
              <a:spcBef>
                <a:spcPts val="0"/>
              </a:spcBef>
              <a:buNone/>
            </a:pPr>
            <a:r>
              <a:rPr lang="ru-RU" sz="2000" dirty="0" smtClean="0"/>
              <a:t>1</a:t>
            </a:r>
            <a:r>
              <a:rPr lang="ru-RU" sz="2000" dirty="0"/>
              <a:t>. </a:t>
            </a:r>
            <a:r>
              <a:rPr lang="ru-RU" sz="2000" b="1" i="1" dirty="0"/>
              <a:t>Целостность и </a:t>
            </a:r>
            <a:r>
              <a:rPr lang="ru-RU" sz="2000" b="1" i="1" dirty="0" err="1"/>
              <a:t>членимость</a:t>
            </a:r>
            <a:r>
              <a:rPr lang="ru-RU" sz="2000" b="1" i="1" dirty="0"/>
              <a:t>.</a:t>
            </a:r>
            <a:r>
              <a:rPr lang="ru-RU" sz="2000" dirty="0"/>
              <a:t> Элементы логистической системы должны работать как единое целое для реализации потенциальной способности к объединению и совместной работе.</a:t>
            </a:r>
            <a:r>
              <a:rPr lang="ru-RU" sz="2000" dirty="0" smtClean="0"/>
              <a:t/>
            </a:r>
            <a:br>
              <a:rPr lang="ru-RU" sz="2000" dirty="0" smtClean="0"/>
            </a:br>
            <a:r>
              <a:rPr lang="ru-RU" sz="2000" dirty="0"/>
              <a:t>2. </a:t>
            </a:r>
            <a:r>
              <a:rPr lang="ru-RU" sz="2000" b="1" i="1" dirty="0"/>
              <a:t>Взаимосвязанность элементов.</a:t>
            </a:r>
            <a:r>
              <a:rPr lang="ru-RU" sz="2000" dirty="0"/>
              <a:t> Между элементами логистической системы существует вполне определенные связи как организационного (в том числе договорного) характера, так и технологические и производственные, более значимые, чем элементы, оказавшиеся вне этой системы.</a:t>
            </a:r>
            <a:r>
              <a:rPr lang="ru-RU" sz="2000" dirty="0" smtClean="0"/>
              <a:t/>
            </a:r>
            <a:br>
              <a:rPr lang="ru-RU" sz="2000" dirty="0" smtClean="0"/>
            </a:br>
            <a:r>
              <a:rPr lang="ru-RU" sz="2000" dirty="0"/>
              <a:t>3. </a:t>
            </a:r>
            <a:r>
              <a:rPr lang="ru-RU" sz="2000" b="1" i="1" dirty="0"/>
              <a:t>Организованность совокупности элементов</a:t>
            </a:r>
            <a:r>
              <a:rPr lang="ru-RU" sz="2000" dirty="0"/>
              <a:t>. Потенциальные возможности элементов логистической системы образовывать взаимосвязи и объединяться в единое целое воплощаются в реальной системе, если к этим элементам будут применены определенные организующие воздействия, направленные на достижение целостности.</a:t>
            </a:r>
            <a:r>
              <a:rPr lang="ru-RU" sz="2000" dirty="0" smtClean="0"/>
              <a:t/>
            </a:r>
            <a:br>
              <a:rPr lang="ru-RU" sz="2000" dirty="0" smtClean="0"/>
            </a:br>
            <a:r>
              <a:rPr lang="ru-RU" sz="2000" dirty="0"/>
              <a:t>4. </a:t>
            </a:r>
            <a:r>
              <a:rPr lang="ru-RU" sz="2000" b="1" i="1" dirty="0"/>
              <a:t>Интегративные качества</a:t>
            </a:r>
            <a:r>
              <a:rPr lang="ru-RU" sz="2000" dirty="0"/>
              <a:t>. Это свойство заключается в том, что логистическая система, как единое целое, проявляет качества, которыми элементы материальных и информационных потоков, объединяемых в логистическую систему, по отдельности не обладают. Для этого свойства есть емкое выражение: эффект суммы превышает сумму эффектов.</a:t>
            </a:r>
            <a:r>
              <a:rPr lang="ru-RU" sz="2000" dirty="0" smtClean="0"/>
              <a:t/>
            </a:r>
            <a:br>
              <a:rPr lang="ru-RU" sz="2000" dirty="0" smtClean="0"/>
            </a:br>
            <a:endParaRPr lang="ru-RU" sz="2000" dirty="0"/>
          </a:p>
        </p:txBody>
      </p:sp>
    </p:spTree>
    <p:extLst>
      <p:ext uri="{BB962C8B-B14F-4D97-AF65-F5344CB8AC3E}">
        <p14:creationId xmlns:p14="http://schemas.microsoft.com/office/powerpoint/2010/main" val="3532356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20688"/>
          </a:xfrm>
        </p:spPr>
        <p:txBody>
          <a:bodyPr>
            <a:noAutofit/>
          </a:bodyPr>
          <a:lstStyle/>
          <a:p>
            <a:r>
              <a:rPr lang="ru-RU" sz="2400" dirty="0" smtClean="0"/>
              <a:t>Логистическая система обладает определяющими свойствами:</a:t>
            </a:r>
            <a:endParaRPr lang="ru-RU" sz="2400" dirty="0"/>
          </a:p>
        </p:txBody>
      </p:sp>
      <p:sp>
        <p:nvSpPr>
          <p:cNvPr id="3" name="Объект 2"/>
          <p:cNvSpPr>
            <a:spLocks noGrp="1"/>
          </p:cNvSpPr>
          <p:nvPr>
            <p:ph idx="1"/>
          </p:nvPr>
        </p:nvSpPr>
        <p:spPr>
          <a:xfrm>
            <a:off x="5985" y="620688"/>
            <a:ext cx="9144000" cy="6237312"/>
          </a:xfrm>
        </p:spPr>
        <p:txBody>
          <a:bodyPr>
            <a:noAutofit/>
          </a:bodyPr>
          <a:lstStyle/>
          <a:p>
            <a:pPr marL="0" indent="0">
              <a:spcBef>
                <a:spcPts val="0"/>
              </a:spcBef>
              <a:buNone/>
            </a:pPr>
            <a:r>
              <a:rPr lang="ru-RU" sz="2000" dirty="0" smtClean="0"/>
              <a:t/>
            </a:r>
            <a:br>
              <a:rPr lang="ru-RU" sz="2000" dirty="0" smtClean="0"/>
            </a:br>
            <a:r>
              <a:rPr lang="ru-RU" sz="2000" dirty="0"/>
              <a:t>5. </a:t>
            </a:r>
            <a:r>
              <a:rPr lang="ru-RU" sz="2000" b="1" i="1" dirty="0"/>
              <a:t>Сложность.</a:t>
            </a:r>
            <a:r>
              <a:rPr lang="ru-RU" sz="2000" dirty="0"/>
              <a:t> Сложность логистической системы характеризуется такими основными признаками, как наличие большого числа элементов (звеньев); многофакторный характер взаимодействия между отдельными элементами; содержание функций, выполняемых системой; структура организованного управления; воздействие на систему неопределенного числа стохастических факторов внешней среды.</a:t>
            </a:r>
            <a:r>
              <a:rPr lang="ru-RU" sz="2000" dirty="0" smtClean="0"/>
              <a:t/>
            </a:r>
            <a:br>
              <a:rPr lang="ru-RU" sz="2000" dirty="0" smtClean="0"/>
            </a:br>
            <a:r>
              <a:rPr lang="ru-RU" sz="2000" dirty="0"/>
              <a:t>6. </a:t>
            </a:r>
            <a:r>
              <a:rPr lang="ru-RU" sz="2000" b="1" i="1" dirty="0"/>
              <a:t>Иерархичность</a:t>
            </a:r>
            <a:r>
              <a:rPr lang="ru-RU" sz="2000" dirty="0"/>
              <a:t>. Подчиненность элементов более низкого уровня (порядка, ранга) элементам более высокого уровня, что касается линейного или функционального логистического управления.</a:t>
            </a:r>
            <a:r>
              <a:rPr lang="ru-RU" sz="2000" dirty="0" smtClean="0"/>
              <a:t/>
            </a:r>
            <a:br>
              <a:rPr lang="ru-RU" sz="2000" dirty="0" smtClean="0"/>
            </a:br>
            <a:r>
              <a:rPr lang="ru-RU" sz="2000" dirty="0"/>
              <a:t>7. </a:t>
            </a:r>
            <a:r>
              <a:rPr lang="ru-RU" sz="2000" b="1" i="1" dirty="0" err="1"/>
              <a:t>Эмерджентность</a:t>
            </a:r>
            <a:r>
              <a:rPr lang="ru-RU" sz="2000" b="1" i="1" dirty="0"/>
              <a:t> (целостность).</a:t>
            </a:r>
            <a:r>
              <a:rPr lang="ru-RU" sz="2000" dirty="0"/>
              <a:t> Свойство системы выполнять заданную целевую функцию, реализуемое только логистической системой в целом, а не отдельными ее звеньями или подсистемами.</a:t>
            </a:r>
            <a:r>
              <a:rPr lang="ru-RU" sz="2000" dirty="0" smtClean="0"/>
              <a:t/>
            </a:r>
            <a:br>
              <a:rPr lang="ru-RU" sz="2000" dirty="0" smtClean="0"/>
            </a:br>
            <a:r>
              <a:rPr lang="ru-RU" sz="2000" dirty="0"/>
              <a:t>8. </a:t>
            </a:r>
            <a:r>
              <a:rPr lang="ru-RU" sz="2000" b="1" i="1" dirty="0"/>
              <a:t>Структурированность.</a:t>
            </a:r>
            <a:r>
              <a:rPr lang="ru-RU" sz="2000" dirty="0"/>
              <a:t> Предполагает наличие определенной организации структуры логистической системы, состоящей из взаимосвязанных объектов и субъектов управления и обеспечивающих ее декомпозицию.</a:t>
            </a:r>
          </a:p>
        </p:txBody>
      </p:sp>
    </p:spTree>
    <p:extLst>
      <p:ext uri="{BB962C8B-B14F-4D97-AF65-F5344CB8AC3E}">
        <p14:creationId xmlns:p14="http://schemas.microsoft.com/office/powerpoint/2010/main" val="1643124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852936"/>
            <a:ext cx="8229600" cy="1143000"/>
          </a:xfrm>
        </p:spPr>
        <p:txBody>
          <a:bodyPr>
            <a:normAutofit fontScale="90000"/>
          </a:bodyPr>
          <a:lstStyle/>
          <a:p>
            <a:r>
              <a:rPr lang="ru-RU" dirty="0"/>
              <a:t>Подсистемой логистической системы называется выделенная в соответствии с организационной структурой совокупность элементов и звеньев логистической системы, которая позволяет решать задачи логистического администрирования системы в целом и/или управления комплексом логистических функций в отдельной сфере бизнеса компании.</a:t>
            </a:r>
          </a:p>
        </p:txBody>
      </p:sp>
    </p:spTree>
    <p:extLst>
      <p:ext uri="{BB962C8B-B14F-4D97-AF65-F5344CB8AC3E}">
        <p14:creationId xmlns:p14="http://schemas.microsoft.com/office/powerpoint/2010/main" val="141507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u="sng" dirty="0" smtClean="0"/>
              <a:t>Выделяются два основных комплекса подсистем</a:t>
            </a:r>
            <a:r>
              <a:rPr lang="ru-RU" dirty="0" smtClean="0"/>
              <a:t>:</a:t>
            </a:r>
            <a:endParaRPr lang="ru-RU" dirty="0"/>
          </a:p>
        </p:txBody>
      </p:sp>
      <p:sp>
        <p:nvSpPr>
          <p:cNvPr id="3" name="Объект 2"/>
          <p:cNvSpPr>
            <a:spLocks noGrp="1"/>
          </p:cNvSpPr>
          <p:nvPr>
            <p:ph idx="1"/>
          </p:nvPr>
        </p:nvSpPr>
        <p:spPr/>
        <p:txBody>
          <a:bodyPr>
            <a:normAutofit fontScale="77500" lnSpcReduction="20000"/>
          </a:bodyPr>
          <a:lstStyle/>
          <a:p>
            <a:r>
              <a:rPr lang="ru-RU" dirty="0"/>
              <a:t> </a:t>
            </a:r>
            <a:r>
              <a:rPr lang="ru-RU" b="1" i="1" dirty="0" smtClean="0"/>
              <a:t>Функциональный </a:t>
            </a:r>
            <a:r>
              <a:rPr lang="ru-RU" b="1" i="1" dirty="0"/>
              <a:t>комплекс</a:t>
            </a:r>
            <a:r>
              <a:rPr lang="ru-RU" dirty="0"/>
              <a:t> соответственно управляет основными логистическими функциями (транспортировкой, складированием, </a:t>
            </a:r>
            <a:r>
              <a:rPr lang="ru-RU" dirty="0" err="1"/>
              <a:t>грузопереработкой</a:t>
            </a:r>
            <a:r>
              <a:rPr lang="ru-RU" dirty="0"/>
              <a:t>, упаковкой, запасами и т. д.) в снабжении, производстве и распределении. Поэтому выделяются подсистемы: дистрибуции (сбыта/распределения); поддержки производственных процессов; снабжения (управления закупками</a:t>
            </a:r>
            <a:r>
              <a:rPr lang="ru-RU" dirty="0" smtClean="0"/>
              <a:t>).</a:t>
            </a:r>
          </a:p>
          <a:p>
            <a:r>
              <a:rPr lang="ru-RU" b="1" i="1" dirty="0" smtClean="0"/>
              <a:t>Обеспечивающий </a:t>
            </a:r>
            <a:r>
              <a:rPr lang="ru-RU" b="1" i="1" dirty="0"/>
              <a:t>комплекс</a:t>
            </a:r>
            <a:r>
              <a:rPr lang="ru-RU" dirty="0"/>
              <a:t> традиционно включает организационно-экономическую, правовую и информационно-компьютерную поддержку, экологическое и эргономическое обеспечение логистики.</a:t>
            </a:r>
          </a:p>
        </p:txBody>
      </p:sp>
    </p:spTree>
    <p:extLst>
      <p:ext uri="{BB962C8B-B14F-4D97-AF65-F5344CB8AC3E}">
        <p14:creationId xmlns:p14="http://schemas.microsoft.com/office/powerpoint/2010/main" val="1421426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348880"/>
            <a:ext cx="8229600" cy="1143000"/>
          </a:xfrm>
        </p:spPr>
        <p:txBody>
          <a:bodyPr>
            <a:normAutofit fontScale="90000"/>
          </a:bodyPr>
          <a:lstStyle/>
          <a:p>
            <a:r>
              <a:rPr lang="ru-RU" dirty="0"/>
              <a:t>Звеном логистической системы называется некоторый экономически и/или функционально обособленный объект, не подлежащий дальнейшей декомпозиции в рамках поставленной задачи анализа или синтеза логистической системы и выполняющий локальную целевую функцию. </a:t>
            </a:r>
          </a:p>
        </p:txBody>
      </p:sp>
    </p:spTree>
    <p:extLst>
      <p:ext uri="{BB962C8B-B14F-4D97-AF65-F5344CB8AC3E}">
        <p14:creationId xmlns:p14="http://schemas.microsoft.com/office/powerpoint/2010/main" val="53463496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TotalTime>
  <Words>723</Words>
  <Application>Microsoft Office PowerPoint</Application>
  <PresentationFormat>Экран (4:3)</PresentationFormat>
  <Paragraphs>78</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 Office</vt:lpstr>
      <vt:lpstr>Логистические системы</vt:lpstr>
      <vt:lpstr>Презентация PowerPoint</vt:lpstr>
      <vt:lpstr>Логистическая система – это адаптивная система с обратной связью, выполняющая те или иные логистические операции и функции.</vt:lpstr>
      <vt:lpstr>Презентация PowerPoint</vt:lpstr>
      <vt:lpstr>Логистическая система обладает определяющими свойствами:</vt:lpstr>
      <vt:lpstr>Логистическая система обладает определяющими свойствами:</vt:lpstr>
      <vt:lpstr>Подсистемой логистической системы называется выделенная в соответствии с организационной структурой совокупность элементов и звеньев логистической системы, которая позволяет решать задачи логистического администрирования системы в целом и/или управления комплексом логистических функций в отдельной сфере бизнеса компании.</vt:lpstr>
      <vt:lpstr>Выделяются два основных комплекса подсистем:</vt:lpstr>
      <vt:lpstr>Звеном логистической системы называется некоторый экономически и/или функционально обособленный объект, не подлежащий дальнейшей декомпозиции в рамках поставленной задачи анализа или синтеза логистической системы и выполняющий локальную целевую функцию. </vt:lpstr>
      <vt:lpstr>Реальными звеньями, из которых может состоять логистическая система, являются:</vt:lpstr>
      <vt:lpstr>Презентация PowerPoint</vt:lpstr>
      <vt:lpstr>Элемент логистической системы – неделимая в рамках поставленной задачи управления или проектирования часть звена логистической системы (подсистемы).</vt:lpstr>
      <vt:lpstr>Презентация PowerPoint</vt:lpstr>
      <vt:lpstr>Презентация PowerPoint</vt:lpstr>
      <vt:lpstr>В логистической цепи выделяются звенья: </vt:lpstr>
      <vt:lpstr>Логистические системы можно классифицировать по следующим признакам:</vt:lpstr>
      <vt:lpstr>Презентация PowerPoint</vt:lpstr>
      <vt:lpstr>Принято выделять три варианта макрологистических инфраструктур:</vt:lpstr>
      <vt:lpstr>Модель логистической системы</vt:lpstr>
      <vt:lpstr>Презентация PowerPoint</vt:lpstr>
      <vt:lpstr>Презентация PowerPoint</vt:lpstr>
      <vt:lpstr>Презентация PowerPoint</vt:lpstr>
      <vt:lpstr>Презентация PowerPoint</vt:lpstr>
      <vt:lpstr>Таким образом, все вышеперечисленные переменные, дающие полное представление о самой системе и характере ее поведения во внешней среде, могут быть подразделены на следующие группы: </vt:lpstr>
      <vt:lpstr>К основным подсистемам (элементам M) логистической системы относятся следующие: </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Дмитрий</dc:creator>
  <cp:lastModifiedBy>Дмитрий</cp:lastModifiedBy>
  <cp:revision>17</cp:revision>
  <cp:lastPrinted>2020-09-18T08:44:23Z</cp:lastPrinted>
  <dcterms:created xsi:type="dcterms:W3CDTF">2019-09-20T06:00:10Z</dcterms:created>
  <dcterms:modified xsi:type="dcterms:W3CDTF">2020-09-18T09:28:03Z</dcterms:modified>
</cp:coreProperties>
</file>